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72" r:id="rId3"/>
    <p:sldId id="258" r:id="rId4"/>
    <p:sldId id="259" r:id="rId5"/>
    <p:sldId id="273" r:id="rId6"/>
    <p:sldId id="277" r:id="rId7"/>
    <p:sldId id="280" r:id="rId8"/>
    <p:sldId id="278" r:id="rId9"/>
    <p:sldId id="275" r:id="rId10"/>
    <p:sldId id="261" r:id="rId11"/>
    <p:sldId id="271" r:id="rId12"/>
    <p:sldId id="265" r:id="rId13"/>
    <p:sldId id="266" r:id="rId14"/>
    <p:sldId id="267" r:id="rId15"/>
    <p:sldId id="268" r:id="rId16"/>
    <p:sldId id="281" r:id="rId17"/>
    <p:sldId id="264" r:id="rId18"/>
    <p:sldId id="262" r:id="rId19"/>
    <p:sldId id="269" r:id="rId20"/>
  </p:sldIdLst>
  <p:sldSz cx="9144000" cy="5143500" type="screen16x9"/>
  <p:notesSz cx="6858000" cy="9144000"/>
  <p:embeddedFontLst>
    <p:embeddedFont>
      <p:font typeface="Proxima Nova" panose="020005060300000200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1525"/>
  </p:normalViewPr>
  <p:slideViewPr>
    <p:cSldViewPr snapToGrid="0">
      <p:cViewPr varScale="1">
        <p:scale>
          <a:sx n="96" d="100"/>
          <a:sy n="96" d="100"/>
        </p:scale>
        <p:origin x="6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1T01:59:23.871"/>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335b15ad8d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335b15ad8d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bg1"/>
                </a:solidFill>
              </a:rPr>
              <a:t>Speaker, Raspberry Pi 4, LM386 module, Breadboard. </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335b15ad8d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335b15ad8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301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35b15ad8d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335b15ad8d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335b15ad8d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335b15ad8d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335b15ad8d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335b15ad8d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335b15ad8d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335b15ad8d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335b15ad8d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335b15ad8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47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335b15ad8d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335b15ad8d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335b15ad8d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335b15ad8d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335b15ad8d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335b15ad8d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335b15ad8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335b15ad8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958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335b15ad8d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335b15ad8d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335b15ad8d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335b15ad8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335b15ad8d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335b15ad8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022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335b15ad8d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335b15ad8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431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335b15ad8d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335b15ad8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940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335b15ad8d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335b15ad8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467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335b15ad8d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335b15ad8d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bg1"/>
                </a:solidFill>
              </a:rPr>
              <a:t>Speaker, Raspberry Pi 4, LM386 module, Breadboard.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3740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microsoft.com/office/2007/relationships/media" Target="../media/media3.MP4"/><Relationship Id="rId7"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microsoft.com/office/2007/relationships/media" Target="../media/media4.wav"/><Relationship Id="rId11" Type="http://schemas.openxmlformats.org/officeDocument/2006/relationships/image" Target="../media/image24.png"/><Relationship Id="rId5" Type="http://schemas.openxmlformats.org/officeDocument/2006/relationships/audio" Target="NULL" TargetMode="External"/><Relationship Id="rId10" Type="http://schemas.openxmlformats.org/officeDocument/2006/relationships/image" Target="../media/image23.png"/><Relationship Id="rId4" Type="http://schemas.openxmlformats.org/officeDocument/2006/relationships/video" Target="../media/media3.MP4"/><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t>Final </a:t>
            </a:r>
            <a:r>
              <a:rPr lang="zh-CN" dirty="0"/>
              <a:t>Project Presentation</a:t>
            </a:r>
            <a:endParaRPr dirty="0"/>
          </a:p>
        </p:txBody>
      </p:sp>
      <p:sp>
        <p:nvSpPr>
          <p:cNvPr id="60" name="Google Shape;60;p13"/>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yiru(Chloe) lin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69024"/>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400" b="1" dirty="0">
                <a:solidFill>
                  <a:schemeClr val="lt1"/>
                </a:solidFill>
              </a:rPr>
              <a:t>Hardware components</a:t>
            </a:r>
            <a:endParaRPr sz="2400" b="1" dirty="0">
              <a:solidFill>
                <a:schemeClr val="lt1"/>
              </a:solidFill>
            </a:endParaRPr>
          </a:p>
        </p:txBody>
      </p:sp>
      <p:pic>
        <p:nvPicPr>
          <p:cNvPr id="92" name="Google Shape;92;p18" title="Screenshot 2025-03-06 at 10.54.13 PM.png"/>
          <p:cNvPicPr preferRelativeResize="0"/>
          <p:nvPr/>
        </p:nvPicPr>
        <p:blipFill rotWithShape="1">
          <a:blip r:embed="rId3">
            <a:alphaModFix/>
          </a:blip>
          <a:srcRect l="11263" r="8453"/>
          <a:stretch/>
        </p:blipFill>
        <p:spPr>
          <a:xfrm rot="-5400000">
            <a:off x="4654422" y="402256"/>
            <a:ext cx="3910347" cy="4724256"/>
          </a:xfrm>
          <a:prstGeom prst="rect">
            <a:avLst/>
          </a:prstGeom>
          <a:noFill/>
          <a:ln>
            <a:noFill/>
          </a:ln>
        </p:spPr>
      </p:pic>
      <p:sp>
        <p:nvSpPr>
          <p:cNvPr id="4" name="TextBox 3">
            <a:extLst>
              <a:ext uri="{FF2B5EF4-FFF2-40B4-BE49-F238E27FC236}">
                <a16:creationId xmlns:a16="http://schemas.microsoft.com/office/drawing/2014/main" id="{61848157-DA41-6320-4C53-508DFDCBE70C}"/>
              </a:ext>
            </a:extLst>
          </p:cNvPr>
          <p:cNvSpPr txBox="1"/>
          <p:nvPr/>
        </p:nvSpPr>
        <p:spPr>
          <a:xfrm>
            <a:off x="311700" y="1192695"/>
            <a:ext cx="4041913" cy="3262432"/>
          </a:xfrm>
          <a:prstGeom prst="rect">
            <a:avLst/>
          </a:prstGeom>
          <a:noFill/>
        </p:spPr>
        <p:txBody>
          <a:bodyPr wrap="square" rtlCol="0">
            <a:spAutoFit/>
          </a:bodyPr>
          <a:lstStyle/>
          <a:p>
            <a:pPr marL="285750" indent="-285750" rtl="0" fontAlgn="base">
              <a:spcBef>
                <a:spcPts val="0"/>
              </a:spcBef>
              <a:spcAft>
                <a:spcPts val="0"/>
              </a:spcAft>
              <a:buClr>
                <a:schemeClr val="bg1"/>
              </a:buClr>
              <a:buFont typeface="Arial" panose="020B0604020202020204" pitchFamily="34" charset="0"/>
              <a:buChar char="•"/>
            </a:pPr>
            <a:r>
              <a:rPr lang="en-US" b="0" i="0" u="none" strike="noStrike" dirty="0">
                <a:solidFill>
                  <a:srgbClr val="FFFFFF"/>
                </a:solidFill>
                <a:effectLst/>
                <a:latin typeface="Proxima Nova" panose="02000506030000020004" pitchFamily="2" charset="0"/>
              </a:rPr>
              <a:t>1 x Raspberry Pi 4</a:t>
            </a:r>
          </a:p>
          <a:p>
            <a:pPr marL="285750" indent="-285750" rtl="0" fontAlgn="base">
              <a:spcBef>
                <a:spcPts val="0"/>
              </a:spcBef>
              <a:spcAft>
                <a:spcPts val="0"/>
              </a:spcAft>
              <a:buClr>
                <a:schemeClr val="bg1"/>
              </a:buClr>
              <a:buFont typeface="Arial" panose="020B0604020202020204" pitchFamily="34" charset="0"/>
              <a:buChar char="•"/>
            </a:pPr>
            <a:r>
              <a:rPr lang="en-US" b="0" i="0" u="none" strike="noStrike" dirty="0">
                <a:solidFill>
                  <a:srgbClr val="FFFFFF"/>
                </a:solidFill>
                <a:effectLst/>
                <a:latin typeface="Proxima Nova" panose="02000506030000020004" pitchFamily="2" charset="0"/>
              </a:rPr>
              <a:t>1 x Speaker: 8 ohms.</a:t>
            </a:r>
          </a:p>
          <a:p>
            <a:pPr marL="285750" indent="-285750" rtl="0" fontAlgn="base">
              <a:spcBef>
                <a:spcPts val="0"/>
              </a:spcBef>
              <a:spcAft>
                <a:spcPts val="0"/>
              </a:spcAft>
              <a:buClr>
                <a:schemeClr val="bg1"/>
              </a:buClr>
              <a:buFont typeface="Arial" panose="020B0604020202020204" pitchFamily="34" charset="0"/>
              <a:buChar char="•"/>
            </a:pPr>
            <a:r>
              <a:rPr lang="en-US" b="0" i="0" u="none" strike="noStrike" dirty="0">
                <a:solidFill>
                  <a:srgbClr val="FFFFFF"/>
                </a:solidFill>
                <a:effectLst/>
                <a:latin typeface="Proxima Nova" panose="02000506030000020004" pitchFamily="2" charset="0"/>
              </a:rPr>
              <a:t>1 x Breadboard</a:t>
            </a:r>
          </a:p>
          <a:p>
            <a:pPr marL="285750" indent="-285750" fontAlgn="base">
              <a:buClr>
                <a:schemeClr val="bg1"/>
              </a:buClr>
              <a:buFont typeface="Arial" panose="020B0604020202020204" pitchFamily="34" charset="0"/>
              <a:buChar char="•"/>
            </a:pPr>
            <a:r>
              <a:rPr lang="en-US" b="0" i="0" u="none" strike="noStrike" dirty="0">
                <a:solidFill>
                  <a:srgbClr val="FFFFFF"/>
                </a:solidFill>
                <a:effectLst/>
                <a:latin typeface="Proxima Nova" panose="02000506030000020004" pitchFamily="2" charset="0"/>
              </a:rPr>
              <a:t>Resistors ( 10k, 1k, ) Capacitors (47 </a:t>
            </a:r>
            <a:r>
              <a:rPr lang="en-US" b="0" i="0" u="none" strike="noStrike" dirty="0" err="1">
                <a:solidFill>
                  <a:srgbClr val="FFFFFF"/>
                </a:solidFill>
                <a:effectLst/>
                <a:latin typeface="Proxima Nova" panose="02000506030000020004" pitchFamily="2" charset="0"/>
              </a:rPr>
              <a:t>uF</a:t>
            </a:r>
            <a:r>
              <a:rPr lang="en-US" b="0" i="0" u="none" strike="noStrike" dirty="0">
                <a:solidFill>
                  <a:srgbClr val="FFFFFF"/>
                </a:solidFill>
                <a:effectLst/>
                <a:latin typeface="Proxima Nova" panose="02000506030000020004" pitchFamily="2" charset="0"/>
              </a:rPr>
              <a:t>, 0.1 </a:t>
            </a:r>
            <a:r>
              <a:rPr lang="en-US" b="0" i="0" u="none" strike="noStrike" dirty="0" err="1">
                <a:solidFill>
                  <a:srgbClr val="FFFFFF"/>
                </a:solidFill>
                <a:effectLst/>
                <a:latin typeface="Proxima Nova" panose="02000506030000020004" pitchFamily="2" charset="0"/>
              </a:rPr>
              <a:t>uF</a:t>
            </a:r>
            <a:r>
              <a:rPr lang="en-US" b="0" i="0" u="none" strike="noStrike" dirty="0">
                <a:solidFill>
                  <a:srgbClr val="FFFFFF"/>
                </a:solidFill>
                <a:effectLst/>
                <a:latin typeface="Proxima Nova" panose="02000506030000020004" pitchFamily="2" charset="0"/>
              </a:rPr>
              <a:t> )</a:t>
            </a:r>
          </a:p>
          <a:p>
            <a:pPr marL="285750" indent="-285750" rtl="0" fontAlgn="base">
              <a:spcBef>
                <a:spcPts val="0"/>
              </a:spcBef>
              <a:spcAft>
                <a:spcPts val="0"/>
              </a:spcAft>
              <a:buClr>
                <a:schemeClr val="bg1"/>
              </a:buClr>
              <a:buFont typeface="Arial" panose="020B0604020202020204" pitchFamily="34" charset="0"/>
              <a:buChar char="•"/>
            </a:pPr>
            <a:r>
              <a:rPr lang="en-US" b="0" i="0" u="none" strike="noStrike" dirty="0">
                <a:solidFill>
                  <a:srgbClr val="FFFFFF"/>
                </a:solidFill>
                <a:effectLst/>
                <a:latin typeface="Proxima Nova" panose="02000506030000020004" pitchFamily="2" charset="0"/>
              </a:rPr>
              <a:t>1 x Audio Jack to wires ( GND, Left, Right channels)</a:t>
            </a:r>
          </a:p>
          <a:p>
            <a:pPr marL="285750" indent="-285750" rtl="0" fontAlgn="base">
              <a:spcBef>
                <a:spcPts val="0"/>
              </a:spcBef>
              <a:spcAft>
                <a:spcPts val="0"/>
              </a:spcAft>
              <a:buClr>
                <a:schemeClr val="bg1"/>
              </a:buClr>
              <a:buFont typeface="Arial" panose="020B0604020202020204" pitchFamily="34" charset="0"/>
              <a:buChar char="•"/>
            </a:pPr>
            <a:r>
              <a:rPr lang="en-US" b="0" i="0" u="none" strike="noStrike" dirty="0">
                <a:solidFill>
                  <a:srgbClr val="FFFFFF"/>
                </a:solidFill>
                <a:effectLst/>
                <a:latin typeface="Proxima Nova" panose="02000506030000020004" pitchFamily="2" charset="0"/>
              </a:rPr>
              <a:t>Several Jumper wires: F/F, F/M, M/M</a:t>
            </a:r>
          </a:p>
          <a:p>
            <a:pPr marL="285750" indent="-285750" rtl="0" fontAlgn="base">
              <a:spcBef>
                <a:spcPts val="0"/>
              </a:spcBef>
              <a:spcAft>
                <a:spcPts val="1200"/>
              </a:spcAft>
              <a:buClr>
                <a:schemeClr val="bg1"/>
              </a:buClr>
              <a:buFont typeface="Arial" panose="020B0604020202020204" pitchFamily="34" charset="0"/>
              <a:buChar char="•"/>
            </a:pPr>
            <a:r>
              <a:rPr lang="en-US" b="0" i="0" u="none" strike="noStrike" dirty="0">
                <a:solidFill>
                  <a:srgbClr val="FFFFFF"/>
                </a:solidFill>
                <a:effectLst/>
                <a:latin typeface="Proxima Nova" panose="02000506030000020004" pitchFamily="2" charset="0"/>
              </a:rPr>
              <a:t>4 x Buttons ( left/right/bullets, pause/exit game)</a:t>
            </a:r>
          </a:p>
          <a:p>
            <a:pPr marL="285750" indent="-285750" rtl="0" fontAlgn="base">
              <a:spcBef>
                <a:spcPts val="0"/>
              </a:spcBef>
              <a:spcAft>
                <a:spcPts val="0"/>
              </a:spcAft>
              <a:buClr>
                <a:schemeClr val="bg1"/>
              </a:buClr>
              <a:buFont typeface="Arial" panose="020B0604020202020204" pitchFamily="34" charset="0"/>
              <a:buChar char="•"/>
            </a:pPr>
            <a:r>
              <a:rPr lang="en-US" b="0" i="0" u="none" strike="noStrike" dirty="0">
                <a:solidFill>
                  <a:srgbClr val="FFFFFF"/>
                </a:solidFill>
                <a:effectLst/>
                <a:latin typeface="Proxima Nova" panose="02000506030000020004" pitchFamily="2" charset="0"/>
              </a:rPr>
              <a:t>1 x LED</a:t>
            </a:r>
          </a:p>
          <a:p>
            <a:pPr marL="285750" indent="-285750" fontAlgn="base">
              <a:buClr>
                <a:schemeClr val="bg1"/>
              </a:buClr>
              <a:buFont typeface="Arial" panose="020B0604020202020204" pitchFamily="34" charset="0"/>
              <a:buChar char="•"/>
            </a:pPr>
            <a:r>
              <a:rPr lang="en-US" b="0" i="0" u="none" strike="noStrike" dirty="0">
                <a:solidFill>
                  <a:srgbClr val="FFFFFF"/>
                </a:solidFill>
                <a:effectLst/>
                <a:latin typeface="Proxima Nova" panose="02000506030000020004" pitchFamily="2" charset="0"/>
              </a:rPr>
              <a:t>1 x LM386 module</a:t>
            </a:r>
          </a:p>
          <a:p>
            <a:pPr rtl="0" fontAlgn="base">
              <a:spcBef>
                <a:spcPts val="0"/>
              </a:spcBef>
              <a:spcAft>
                <a:spcPts val="0"/>
              </a:spcAft>
              <a:buClr>
                <a:schemeClr val="bg1"/>
              </a:buClr>
            </a:pPr>
            <a:endParaRPr lang="en-US" b="0" i="0" u="none" strike="noStrike" dirty="0">
              <a:solidFill>
                <a:srgbClr val="FFFFFF"/>
              </a:solidFill>
              <a:effectLst/>
              <a:latin typeface="Proxima Nova" panose="02000506030000020004" pitchFamily="2" charset="0"/>
            </a:endParaRPr>
          </a:p>
          <a:p>
            <a:pPr rtl="0" fontAlgn="base">
              <a:spcBef>
                <a:spcPts val="0"/>
              </a:spcBef>
              <a:spcAft>
                <a:spcPts val="0"/>
              </a:spcAft>
              <a:buClr>
                <a:schemeClr val="bg1"/>
              </a:buClr>
            </a:pPr>
            <a:endParaRPr lang="en-US" b="0" i="0" u="none" strike="noStrike" dirty="0">
              <a:solidFill>
                <a:srgbClr val="FFFFFF"/>
              </a:solidFill>
              <a:effectLst/>
              <a:latin typeface="Proxima Nova" panose="02000506030000020004" pitchFamily="2" charset="0"/>
            </a:endParaRPr>
          </a:p>
          <a:p>
            <a:endParaRPr lang="en-US" dirty="0"/>
          </a:p>
        </p:txBody>
      </p:sp>
      <p:pic>
        <p:nvPicPr>
          <p:cNvPr id="5" name="Google Shape;135;p25">
            <a:extLst>
              <a:ext uri="{FF2B5EF4-FFF2-40B4-BE49-F238E27FC236}">
                <a16:creationId xmlns:a16="http://schemas.microsoft.com/office/drawing/2014/main" id="{F3DADA53-05CE-009C-CA42-258F25F9631F}"/>
              </a:ext>
            </a:extLst>
          </p:cNvPr>
          <p:cNvPicPr preferRelativeResize="0"/>
          <p:nvPr/>
        </p:nvPicPr>
        <p:blipFill rotWithShape="1">
          <a:blip r:embed="rId4">
            <a:alphaModFix/>
          </a:blip>
          <a:srcRect t="34025" b="27670"/>
          <a:stretch/>
        </p:blipFill>
        <p:spPr>
          <a:xfrm>
            <a:off x="708318" y="3821907"/>
            <a:ext cx="2217762" cy="8525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b="1" dirty="0">
                <a:solidFill>
                  <a:schemeClr val="lt1"/>
                </a:solidFill>
              </a:rPr>
              <a:t>Pin layout diagram</a:t>
            </a:r>
            <a:endParaRPr b="1" dirty="0">
              <a:solidFill>
                <a:schemeClr val="lt1"/>
              </a:solidFill>
            </a:endParaRPr>
          </a:p>
        </p:txBody>
      </p:sp>
      <p:sp>
        <p:nvSpPr>
          <p:cNvPr id="79" name="Google Shape;79;p16"/>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fontScale="92500" lnSpcReduction="10000"/>
          </a:bodyPr>
          <a:lstStyle/>
          <a:p>
            <a:pPr marL="0" indent="0">
              <a:spcAft>
                <a:spcPts val="1200"/>
              </a:spcAft>
              <a:buNone/>
            </a:pPr>
            <a:r>
              <a:rPr lang="en-US" dirty="0">
                <a:solidFill>
                  <a:schemeClr val="bg1"/>
                </a:solidFill>
              </a:rPr>
              <a:t>Key hardware controls of game:</a:t>
            </a:r>
          </a:p>
          <a:p>
            <a:pPr marL="285750" indent="-285750">
              <a:spcAft>
                <a:spcPts val="1200"/>
              </a:spcAft>
            </a:pPr>
            <a:r>
              <a:rPr lang="en-US" sz="1600" b="1" dirty="0">
                <a:solidFill>
                  <a:schemeClr val="bg1"/>
                </a:solidFill>
              </a:rPr>
              <a:t>GPIO 2</a:t>
            </a:r>
            <a:r>
              <a:rPr lang="en-US" sz="1600" dirty="0">
                <a:solidFill>
                  <a:schemeClr val="bg1"/>
                </a:solidFill>
              </a:rPr>
              <a:t>: Left movement button </a:t>
            </a:r>
          </a:p>
          <a:p>
            <a:pPr marL="285750" indent="-285750">
              <a:spcAft>
                <a:spcPts val="1200"/>
              </a:spcAft>
            </a:pPr>
            <a:r>
              <a:rPr lang="en-US" sz="1600" b="1" dirty="0">
                <a:solidFill>
                  <a:schemeClr val="bg1"/>
                </a:solidFill>
              </a:rPr>
              <a:t>GPIO 3</a:t>
            </a:r>
            <a:r>
              <a:rPr lang="en-US" sz="1600" dirty="0">
                <a:solidFill>
                  <a:schemeClr val="bg1"/>
                </a:solidFill>
              </a:rPr>
              <a:t>: Right movement button </a:t>
            </a:r>
          </a:p>
          <a:p>
            <a:pPr marL="285750" indent="-285750">
              <a:spcAft>
                <a:spcPts val="1200"/>
              </a:spcAft>
            </a:pPr>
            <a:r>
              <a:rPr lang="en-US" sz="1600" b="1" dirty="0">
                <a:solidFill>
                  <a:schemeClr val="bg1"/>
                </a:solidFill>
              </a:rPr>
              <a:t>GPIO 17</a:t>
            </a:r>
            <a:r>
              <a:rPr lang="en-US" sz="1600" dirty="0">
                <a:solidFill>
                  <a:schemeClr val="bg1"/>
                </a:solidFill>
              </a:rPr>
              <a:t>: Shoot bullet button </a:t>
            </a:r>
          </a:p>
          <a:p>
            <a:pPr marL="285750" indent="-285750">
              <a:spcAft>
                <a:spcPts val="1200"/>
              </a:spcAft>
            </a:pPr>
            <a:r>
              <a:rPr lang="en-US" sz="1600" b="1" dirty="0">
                <a:solidFill>
                  <a:schemeClr val="bg1"/>
                </a:solidFill>
              </a:rPr>
              <a:t>GPIO 27</a:t>
            </a:r>
            <a:r>
              <a:rPr lang="en-US" sz="1600" dirty="0">
                <a:solidFill>
                  <a:schemeClr val="bg1"/>
                </a:solidFill>
              </a:rPr>
              <a:t>: short press for pause, long press for exit </a:t>
            </a:r>
          </a:p>
          <a:p>
            <a:pPr marL="285750" indent="-285750">
              <a:spcAft>
                <a:spcPts val="1200"/>
              </a:spcAft>
            </a:pPr>
            <a:r>
              <a:rPr lang="en-US" sz="1600" b="1" dirty="0">
                <a:solidFill>
                  <a:schemeClr val="bg1"/>
                </a:solidFill>
              </a:rPr>
              <a:t>GPIO 4</a:t>
            </a:r>
            <a:r>
              <a:rPr lang="en-US" sz="1600" dirty="0">
                <a:solidFill>
                  <a:schemeClr val="bg1"/>
                </a:solidFill>
              </a:rPr>
              <a:t>: LED that indicates the game has started</a:t>
            </a:r>
          </a:p>
          <a:p>
            <a:pPr marL="285750" indent="-285750">
              <a:spcAft>
                <a:spcPts val="1200"/>
              </a:spcAft>
            </a:pPr>
            <a:r>
              <a:rPr lang="en-US" sz="1600" b="1" dirty="0">
                <a:solidFill>
                  <a:schemeClr val="bg1"/>
                </a:solidFill>
              </a:rPr>
              <a:t>GND: # Pin 6</a:t>
            </a:r>
          </a:p>
          <a:p>
            <a:pPr marL="285750" indent="-285750">
              <a:spcAft>
                <a:spcPts val="1200"/>
              </a:spcAft>
            </a:pPr>
            <a:r>
              <a:rPr lang="en-US" sz="1600" b="1" dirty="0">
                <a:solidFill>
                  <a:schemeClr val="bg1"/>
                </a:solidFill>
              </a:rPr>
              <a:t>5V: # Pin 2</a:t>
            </a:r>
          </a:p>
          <a:p>
            <a:pPr marL="0" indent="0">
              <a:spcAft>
                <a:spcPts val="1200"/>
              </a:spcAft>
              <a:buNone/>
            </a:pPr>
            <a:endParaRPr dirty="0">
              <a:solidFill>
                <a:schemeClr val="bg1"/>
              </a:solidFill>
            </a:endParaRPr>
          </a:p>
        </p:txBody>
      </p:sp>
      <p:pic>
        <p:nvPicPr>
          <p:cNvPr id="5" name="Picture 4" descr="A diagram of a raspberry pi&#10;&#10;Description automatically generated">
            <a:extLst>
              <a:ext uri="{FF2B5EF4-FFF2-40B4-BE49-F238E27FC236}">
                <a16:creationId xmlns:a16="http://schemas.microsoft.com/office/drawing/2014/main" id="{B84D02EE-3D77-46DF-78D0-F2B75ECF630E}"/>
              </a:ext>
              <a:ext uri="{C183D7F6-B498-43B3-948B-1728B52AA6E4}">
                <adec:decorative xmlns:adec="http://schemas.microsoft.com/office/drawing/2017/decorative" val="0"/>
              </a:ext>
            </a:extLst>
          </p:cNvPr>
          <p:cNvPicPr>
            <a:picLocks noChangeAspect="1"/>
          </p:cNvPicPr>
          <p:nvPr/>
        </p:nvPicPr>
        <p:blipFill rotWithShape="1">
          <a:blip r:embed="rId3"/>
          <a:srcRect t="6174" b="12435"/>
          <a:stretch/>
        </p:blipFill>
        <p:spPr>
          <a:xfrm rot="5400000">
            <a:off x="5089938" y="1796498"/>
            <a:ext cx="4622800" cy="155050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CD0F883-AFF9-5CB1-B624-BEF4C67212B2}"/>
                  </a:ext>
                </a:extLst>
              </p14:cNvPr>
              <p14:cNvContentPartPr/>
              <p14:nvPr/>
            </p14:nvContentPartPr>
            <p14:xfrm>
              <a:off x="5147645" y="1756899"/>
              <a:ext cx="360" cy="360"/>
            </p14:xfrm>
          </p:contentPart>
        </mc:Choice>
        <mc:Fallback xmlns="">
          <p:pic>
            <p:nvPicPr>
              <p:cNvPr id="6" name="Ink 5">
                <a:extLst>
                  <a:ext uri="{FF2B5EF4-FFF2-40B4-BE49-F238E27FC236}">
                    <a16:creationId xmlns:a16="http://schemas.microsoft.com/office/drawing/2014/main" id="{8CD0F883-AFF9-5CB1-B624-BEF4C67212B2}"/>
                  </a:ext>
                </a:extLst>
              </p:cNvPr>
              <p:cNvPicPr/>
              <p:nvPr/>
            </p:nvPicPr>
            <p:blipFill>
              <a:blip r:embed="rId5"/>
              <a:stretch>
                <a:fillRect/>
              </a:stretch>
            </p:blipFill>
            <p:spPr>
              <a:xfrm>
                <a:off x="5138645" y="1747899"/>
                <a:ext cx="18000" cy="18000"/>
              </a:xfrm>
              <a:prstGeom prst="rect">
                <a:avLst/>
              </a:prstGeom>
            </p:spPr>
          </p:pic>
        </mc:Fallback>
      </mc:AlternateContent>
    </p:spTree>
    <p:extLst>
      <p:ext uri="{BB962C8B-B14F-4D97-AF65-F5344CB8AC3E}">
        <p14:creationId xmlns:p14="http://schemas.microsoft.com/office/powerpoint/2010/main" val="3225898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b="1" dirty="0">
                <a:solidFill>
                  <a:schemeClr val="lt1"/>
                </a:solidFill>
              </a:rPr>
              <a:t>Demo</a:t>
            </a:r>
            <a:endParaRPr b="1" dirty="0">
              <a:solidFill>
                <a:schemeClr val="lt1"/>
              </a:solidFill>
            </a:endParaRPr>
          </a:p>
        </p:txBody>
      </p:sp>
      <p:sp>
        <p:nvSpPr>
          <p:cNvPr id="116" name="Google Shape;116;p22"/>
          <p:cNvSpPr txBox="1">
            <a:spLocks noGrp="1"/>
          </p:cNvSpPr>
          <p:nvPr>
            <p:ph type="body" idx="1"/>
          </p:nvPr>
        </p:nvSpPr>
        <p:spPr>
          <a:xfrm>
            <a:off x="311700" y="9810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600" dirty="0">
                <a:solidFill>
                  <a:schemeClr val="lt1"/>
                </a:solidFill>
              </a:rPr>
              <a:t>Buttons: Left,  Bullet,  Right,  Pause/Resume/Exit </a:t>
            </a:r>
          </a:p>
          <a:p>
            <a:pPr marL="0" lvl="0" indent="0" algn="l" rtl="0">
              <a:spcBef>
                <a:spcPts val="0"/>
              </a:spcBef>
              <a:spcAft>
                <a:spcPts val="1200"/>
              </a:spcAft>
              <a:buNone/>
            </a:pPr>
            <a:r>
              <a:rPr lang="en-US" sz="1600" dirty="0">
                <a:solidFill>
                  <a:schemeClr val="lt1"/>
                </a:solidFill>
              </a:rPr>
              <a:t>LED: Game start/end.</a:t>
            </a:r>
          </a:p>
          <a:p>
            <a:pPr marL="0" lvl="0" indent="0" algn="l" rtl="0">
              <a:spcBef>
                <a:spcPts val="0"/>
              </a:spcBef>
              <a:spcAft>
                <a:spcPts val="1200"/>
              </a:spcAft>
              <a:buNone/>
            </a:pPr>
            <a:r>
              <a:rPr lang="en-US" sz="1600" dirty="0">
                <a:solidFill>
                  <a:schemeClr val="lt1"/>
                </a:solidFill>
              </a:rPr>
              <a:t>Speaker (bottom right corner)</a:t>
            </a:r>
            <a:endParaRPr sz="1600" dirty="0">
              <a:solidFill>
                <a:schemeClr val="lt1"/>
              </a:solidFill>
            </a:endParaRPr>
          </a:p>
        </p:txBody>
      </p:sp>
      <p:pic>
        <p:nvPicPr>
          <p:cNvPr id="2" name="screenRecording_3070DE6A-683E-41C9-8CE2-CE3890BD61D2.mp4">
            <a:hlinkClick r:id="" action="ppaction://media"/>
            <a:extLst>
              <a:ext uri="{FF2B5EF4-FFF2-40B4-BE49-F238E27FC236}">
                <a16:creationId xmlns:a16="http://schemas.microsoft.com/office/drawing/2014/main" id="{D01E7B4A-8EE8-F598-72ED-4B5AFCE9B2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t="3035" b="5617"/>
          <a:stretch/>
        </p:blipFill>
        <p:spPr>
          <a:xfrm>
            <a:off x="5630100" y="175365"/>
            <a:ext cx="3172755" cy="5151016"/>
          </a:xfrm>
          <a:prstGeom prst="rect">
            <a:avLst/>
          </a:prstGeom>
        </p:spPr>
      </p:pic>
      <p:pic>
        <p:nvPicPr>
          <p:cNvPr id="3" name="video_551706440160248117-W7WAcTNP.MP4">
            <a:hlinkClick r:id="" action="ppaction://media"/>
            <a:extLst>
              <a:ext uri="{FF2B5EF4-FFF2-40B4-BE49-F238E27FC236}">
                <a16:creationId xmlns:a16="http://schemas.microsoft.com/office/drawing/2014/main" id="{E7E68998-668B-B90F-69DB-4AEE4E8F2AD1}"/>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1066" t="-589" r="12563" b="36"/>
          <a:stretch/>
        </p:blipFill>
        <p:spPr>
          <a:xfrm rot="16200000">
            <a:off x="1480548" y="1041968"/>
            <a:ext cx="2186610" cy="4524303"/>
          </a:xfrm>
          <a:prstGeom prst="rect">
            <a:avLst/>
          </a:prstGeom>
        </p:spPr>
      </p:pic>
      <p:pic>
        <p:nvPicPr>
          <p:cNvPr id="4" name="final3.wav">
            <a:hlinkClick r:id="" action="ppaction://media"/>
            <a:extLst>
              <a:ext uri="{FF2B5EF4-FFF2-40B4-BE49-F238E27FC236}">
                <a16:creationId xmlns:a16="http://schemas.microsoft.com/office/drawing/2014/main" id="{BA504E29-1A66-4DBB-C88E-D67E02D5B397}"/>
              </a:ext>
            </a:extLst>
          </p:cNvPr>
          <p:cNvPicPr>
            <a:picLocks noChangeAspect="1"/>
          </p:cNvPicPr>
          <p:nvPr>
            <a:audioFile r:link="rId5"/>
            <p:extLst>
              <p:ext uri="{DAA4B4D4-6D71-4841-9C94-3DE7FCFB9230}">
                <p14:media xmlns:p14="http://schemas.microsoft.com/office/powerpoint/2010/main" r:embed="rId6">
                  <p14:trim st="2172.0974"/>
                </p14:media>
              </p:ext>
            </p:extLst>
          </p:nvPr>
        </p:nvPicPr>
        <p:blipFill>
          <a:blip r:embed="rId11"/>
          <a:stretch>
            <a:fillRect/>
          </a:stretch>
        </p:blipFill>
        <p:spPr>
          <a:xfrm>
            <a:off x="4674906" y="39910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1" fill="hold"/>
                                        <p:tgtEl>
                                          <p:spTgt spid="2"/>
                                        </p:tgtEl>
                                      </p:cBhvr>
                                    </p:cmd>
                                  </p:childTnLst>
                                </p:cTn>
                              </p:par>
                              <p:par>
                                <p:cTn id="7" presetID="1" presetClass="mediacall" presetSubtype="0" fill="hold" nodeType="withEffect">
                                  <p:stCondLst>
                                    <p:cond delay="0"/>
                                  </p:stCondLst>
                                  <p:childTnLst>
                                    <p:cmd type="call" cmd="playFrom(0.0)">
                                      <p:cBhvr>
                                        <p:cTn id="8" dur="28019" fill="hold"/>
                                        <p:tgtEl>
                                          <p:spTgt spid="4"/>
                                        </p:tgtEl>
                                      </p:cBhvr>
                                    </p:cmd>
                                  </p:childTnLst>
                                </p:cTn>
                              </p:par>
                              <p:par>
                                <p:cTn id="9" presetID="1" presetClass="mediacall" presetSubtype="0" fill="hold" nodeType="withEffect">
                                  <p:stCondLst>
                                    <p:cond delay="0"/>
                                  </p:stCondLst>
                                  <p:childTnLst>
                                    <p:cmd type="call" cmd="playFrom(0.0)">
                                      <p:cBhvr>
                                        <p:cTn id="10" dur="260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mute="1">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audio>
              <p:cMediaNode vol="80000" showWhenStopped="0">
                <p:cTn id="23"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b="1" dirty="0">
                <a:solidFill>
                  <a:schemeClr val="lt1"/>
                </a:solidFill>
              </a:rPr>
              <a:t>Challenges</a:t>
            </a:r>
            <a:endParaRPr b="1" dirty="0">
              <a:solidFill>
                <a:schemeClr val="lt1"/>
              </a:solidFill>
            </a:endParaRPr>
          </a:p>
        </p:txBody>
      </p:sp>
      <p:sp>
        <p:nvSpPr>
          <p:cNvPr id="122" name="Google Shape;122;p23"/>
          <p:cNvSpPr txBox="1">
            <a:spLocks noGrp="1"/>
          </p:cNvSpPr>
          <p:nvPr>
            <p:ph type="body" idx="1"/>
          </p:nvPr>
        </p:nvSpPr>
        <p:spPr>
          <a:xfrm>
            <a:off x="311700" y="1152475"/>
            <a:ext cx="5927735"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US" altLang="zh-CN" dirty="0">
                <a:solidFill>
                  <a:schemeClr val="lt1"/>
                </a:solidFill>
              </a:rPr>
              <a:t>Hardware: </a:t>
            </a:r>
          </a:p>
          <a:p>
            <a:pPr marL="571500" lvl="1" indent="0">
              <a:buClr>
                <a:schemeClr val="lt1"/>
              </a:buClr>
              <a:buSzPts val="1800"/>
              <a:buNone/>
            </a:pPr>
            <a:r>
              <a:rPr lang="en-US" altLang="zh-CN" dirty="0">
                <a:solidFill>
                  <a:schemeClr val="lt1"/>
                </a:solidFill>
              </a:rPr>
              <a:t>- </a:t>
            </a:r>
            <a:r>
              <a:rPr lang="zh-CN" dirty="0">
                <a:solidFill>
                  <a:schemeClr val="lt1"/>
                </a:solidFill>
              </a:rPr>
              <a:t>Speaker noise</a:t>
            </a:r>
            <a:r>
              <a:rPr lang="en-US" altLang="zh-CN" dirty="0">
                <a:solidFill>
                  <a:schemeClr val="lt1"/>
                </a:solidFill>
              </a:rPr>
              <a:t> [on going]</a:t>
            </a:r>
            <a:r>
              <a:rPr lang="zh-CN" dirty="0">
                <a:solidFill>
                  <a:schemeClr val="lt1"/>
                </a:solidFill>
              </a:rPr>
              <a:t>:</a:t>
            </a:r>
            <a:r>
              <a:rPr lang="en-US" altLang="zh-CN" dirty="0">
                <a:solidFill>
                  <a:schemeClr val="lt1"/>
                </a:solidFill>
              </a:rPr>
              <a:t> improved by adding capacitors.</a:t>
            </a:r>
          </a:p>
          <a:p>
            <a:pPr marL="571500" lvl="1" indent="0">
              <a:buClr>
                <a:schemeClr val="lt1"/>
              </a:buClr>
              <a:buSzPts val="1800"/>
              <a:buNone/>
            </a:pPr>
            <a:endParaRPr lang="en-US" altLang="zh-CN" dirty="0">
              <a:solidFill>
                <a:schemeClr val="lt1"/>
              </a:solidFill>
            </a:endParaRPr>
          </a:p>
          <a:p>
            <a:pPr marL="457200" lvl="0" indent="-342900" algn="l" rtl="0">
              <a:spcBef>
                <a:spcPts val="0"/>
              </a:spcBef>
              <a:spcAft>
                <a:spcPts val="0"/>
              </a:spcAft>
              <a:buClr>
                <a:schemeClr val="lt1"/>
              </a:buClr>
              <a:buSzPts val="1800"/>
              <a:buChar char="●"/>
            </a:pPr>
            <a:r>
              <a:rPr lang="en-US" dirty="0">
                <a:solidFill>
                  <a:schemeClr val="lt1"/>
                </a:solidFill>
              </a:rPr>
              <a:t>Presentation: Screen recording. </a:t>
            </a:r>
          </a:p>
          <a:p>
            <a:pPr marL="457200" lvl="0" indent="-342900" algn="l" rtl="0">
              <a:spcBef>
                <a:spcPts val="0"/>
              </a:spcBef>
              <a:spcAft>
                <a:spcPts val="0"/>
              </a:spcAft>
              <a:buClr>
                <a:schemeClr val="lt1"/>
              </a:buClr>
              <a:buSzPts val="1800"/>
              <a:buChar char="●"/>
            </a:pPr>
            <a:endParaRPr dirty="0">
              <a:solidFill>
                <a:schemeClr val="lt1"/>
              </a:solidFill>
            </a:endParaRPr>
          </a:p>
        </p:txBody>
      </p:sp>
      <p:pic>
        <p:nvPicPr>
          <p:cNvPr id="2" name="IMG_8492_46A1E2CE-B391-4011-8A0B-D4B8B83DBE53.mp4">
            <a:hlinkClick r:id="" action="ppaction://media"/>
            <a:extLst>
              <a:ext uri="{FF2B5EF4-FFF2-40B4-BE49-F238E27FC236}">
                <a16:creationId xmlns:a16="http://schemas.microsoft.com/office/drawing/2014/main" id="{8EEBB683-7ECD-D572-A746-72E8D2DCE5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97892" y="907604"/>
            <a:ext cx="2248347" cy="1264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b="1">
                <a:solidFill>
                  <a:schemeClr val="lt1"/>
                </a:solidFill>
              </a:rPr>
              <a:t>Future Improvement</a:t>
            </a:r>
            <a:endParaRPr b="1">
              <a:solidFill>
                <a:schemeClr val="lt1"/>
              </a:solidFill>
            </a:endParaRPr>
          </a:p>
        </p:txBody>
      </p:sp>
      <p:sp>
        <p:nvSpPr>
          <p:cNvPr id="128" name="Google Shape;128;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altLang="zh-CN" dirty="0">
                <a:solidFill>
                  <a:schemeClr val="lt1"/>
                </a:solidFill>
              </a:rPr>
              <a:t>- Sound quality: shorter wires, soldering, lm386 amp.</a:t>
            </a:r>
          </a:p>
          <a:p>
            <a:pPr marL="0" lvl="0" indent="0" algn="l" rtl="0">
              <a:spcBef>
                <a:spcPts val="0"/>
              </a:spcBef>
              <a:spcAft>
                <a:spcPts val="1200"/>
              </a:spcAft>
              <a:buNone/>
            </a:pPr>
            <a:r>
              <a:rPr lang="en-US" altLang="zh-CN" dirty="0">
                <a:solidFill>
                  <a:schemeClr val="lt1"/>
                </a:solidFill>
              </a:rPr>
              <a:t> </a:t>
            </a:r>
          </a:p>
          <a:p>
            <a:pPr marL="0" lvl="0" indent="0" algn="l" rtl="0">
              <a:spcBef>
                <a:spcPts val="0"/>
              </a:spcBef>
              <a:spcAft>
                <a:spcPts val="1200"/>
              </a:spcAft>
              <a:buNone/>
            </a:pPr>
            <a:r>
              <a:rPr lang="en-US" altLang="zh-CN" dirty="0">
                <a:solidFill>
                  <a:schemeClr val="lt1"/>
                </a:solidFill>
              </a:rPr>
              <a:t>- </a:t>
            </a:r>
            <a:r>
              <a:rPr lang="zh-CN" dirty="0">
                <a:solidFill>
                  <a:schemeClr val="lt1"/>
                </a:solidFill>
              </a:rPr>
              <a:t>Portable game device: </a:t>
            </a:r>
            <a:endParaRPr lang="en-US" altLang="zh-CN" dirty="0">
              <a:solidFill>
                <a:schemeClr val="lt1"/>
              </a:solidFill>
            </a:endParaRPr>
          </a:p>
          <a:p>
            <a:pPr marL="0" lvl="0" indent="0" algn="l" rtl="0">
              <a:spcBef>
                <a:spcPts val="0"/>
              </a:spcBef>
              <a:spcAft>
                <a:spcPts val="1200"/>
              </a:spcAft>
              <a:buNone/>
            </a:pPr>
            <a:r>
              <a:rPr lang="en-US" altLang="zh-CN" dirty="0">
                <a:solidFill>
                  <a:schemeClr val="lt1"/>
                </a:solidFill>
              </a:rPr>
              <a:t>	D</a:t>
            </a:r>
            <a:r>
              <a:rPr lang="zh-CN" dirty="0">
                <a:solidFill>
                  <a:schemeClr val="lt1"/>
                </a:solidFill>
              </a:rPr>
              <a:t>isplay screen, 3D printing game case. </a:t>
            </a:r>
            <a:endParaRPr dirty="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b="1" dirty="0">
                <a:solidFill>
                  <a:schemeClr val="lt1"/>
                </a:solidFill>
              </a:rPr>
              <a:t>Interesting Discoveries</a:t>
            </a:r>
            <a:endParaRPr b="1" dirty="0">
              <a:solidFill>
                <a:schemeClr val="lt1"/>
              </a:solidFill>
            </a:endParaRPr>
          </a:p>
        </p:txBody>
      </p:sp>
      <p:sp>
        <p:nvSpPr>
          <p:cNvPr id="134" name="Google Shape;134;p25"/>
          <p:cNvSpPr txBox="1">
            <a:spLocks noGrp="1"/>
          </p:cNvSpPr>
          <p:nvPr>
            <p:ph type="body" idx="1"/>
          </p:nvPr>
        </p:nvSpPr>
        <p:spPr>
          <a:xfrm>
            <a:off x="311700" y="1152475"/>
            <a:ext cx="5297558"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chemeClr val="lt1"/>
              </a:buClr>
              <a:buSzPts val="2000"/>
              <a:buChar char="-"/>
            </a:pPr>
            <a:r>
              <a:rPr lang="zh-CN" sz="2000" dirty="0">
                <a:solidFill>
                  <a:schemeClr val="lt1"/>
                </a:solidFill>
              </a:rPr>
              <a:t>Speaker </a:t>
            </a:r>
            <a:r>
              <a:rPr lang="en-US" altLang="zh-CN" sz="2000" dirty="0">
                <a:solidFill>
                  <a:schemeClr val="lt1"/>
                </a:solidFill>
              </a:rPr>
              <a:t>get input from </a:t>
            </a:r>
            <a:r>
              <a:rPr lang="zh-CN" sz="2000" dirty="0">
                <a:solidFill>
                  <a:schemeClr val="lt1"/>
                </a:solidFill>
              </a:rPr>
              <a:t>my neightbor’s TV</a:t>
            </a:r>
            <a:r>
              <a:rPr lang="en-US" altLang="zh-CN" sz="2000" dirty="0">
                <a:solidFill>
                  <a:schemeClr val="lt1"/>
                </a:solidFill>
              </a:rPr>
              <a:t>.</a:t>
            </a:r>
          </a:p>
          <a:p>
            <a:pPr marL="101600" lvl="0" indent="0" algn="l" rtl="0">
              <a:spcBef>
                <a:spcPts val="0"/>
              </a:spcBef>
              <a:spcAft>
                <a:spcPts val="0"/>
              </a:spcAft>
              <a:buClr>
                <a:schemeClr val="lt1"/>
              </a:buClr>
              <a:buSzPts val="2000"/>
              <a:buNone/>
            </a:pPr>
            <a:endParaRPr lang="en-US" altLang="zh-CN" sz="2000" dirty="0">
              <a:solidFill>
                <a:schemeClr val="lt1"/>
              </a:solidFill>
            </a:endParaRPr>
          </a:p>
          <a:p>
            <a:pPr lvl="1" indent="-355600">
              <a:buClr>
                <a:schemeClr val="lt1"/>
              </a:buClr>
              <a:buSzPts val="2000"/>
              <a:buChar char="-"/>
            </a:pPr>
            <a:r>
              <a:rPr lang="en-US" altLang="zh-CN" sz="1600" dirty="0">
                <a:solidFill>
                  <a:schemeClr val="lt1"/>
                </a:solidFill>
              </a:rPr>
              <a:t>LM386 amplifier</a:t>
            </a:r>
          </a:p>
          <a:p>
            <a:pPr lvl="1" indent="-355600">
              <a:buClr>
                <a:schemeClr val="lt1"/>
              </a:buClr>
              <a:buSzPts val="2000"/>
              <a:buChar char="-"/>
            </a:pPr>
            <a:r>
              <a:rPr lang="en-US" altLang="zh-CN" sz="1600" dirty="0">
                <a:solidFill>
                  <a:schemeClr val="lt1"/>
                </a:solidFill>
              </a:rPr>
              <a:t>No audio jack plug in</a:t>
            </a:r>
          </a:p>
          <a:p>
            <a:pPr lvl="1" indent="-355600">
              <a:buClr>
                <a:schemeClr val="lt1"/>
              </a:buClr>
              <a:buSzPts val="2000"/>
              <a:buChar char="-"/>
            </a:pPr>
            <a:r>
              <a:rPr lang="en-US" altLang="zh-CN" sz="1600" dirty="0">
                <a:solidFill>
                  <a:schemeClr val="lt1"/>
                </a:solidFill>
              </a:rPr>
              <a:t>Bluetooth on.</a:t>
            </a:r>
          </a:p>
          <a:p>
            <a:pPr marL="457200" lvl="0" indent="-355600" algn="l" rtl="0">
              <a:spcBef>
                <a:spcPts val="0"/>
              </a:spcBef>
              <a:spcAft>
                <a:spcPts val="0"/>
              </a:spcAft>
              <a:buClr>
                <a:schemeClr val="lt1"/>
              </a:buClr>
              <a:buSzPts val="2000"/>
              <a:buChar char="-"/>
            </a:pPr>
            <a:endParaRPr sz="2000" dirty="0">
              <a:solidFill>
                <a:schemeClr val="lt1"/>
              </a:solidFill>
            </a:endParaRPr>
          </a:p>
          <a:p>
            <a:pPr marL="457200" lvl="0" indent="0" algn="l" rtl="0">
              <a:spcBef>
                <a:spcPts val="1200"/>
              </a:spcBef>
              <a:spcAft>
                <a:spcPts val="1200"/>
              </a:spcAft>
              <a:buNone/>
            </a:pPr>
            <a:endParaRPr sz="2000" dirty="0">
              <a:solidFill>
                <a:schemeClr val="lt1"/>
              </a:solidFill>
            </a:endParaRPr>
          </a:p>
        </p:txBody>
      </p:sp>
      <p:pic>
        <p:nvPicPr>
          <p:cNvPr id="2" name="IMG_8465 2_6419D768-F80E-4A98-ADDF-6BFC1F3730C4.mp4">
            <a:hlinkClick r:id="" action="ppaction://media"/>
            <a:extLst>
              <a:ext uri="{FF2B5EF4-FFF2-40B4-BE49-F238E27FC236}">
                <a16:creationId xmlns:a16="http://schemas.microsoft.com/office/drawing/2014/main" id="{42A0CF33-E4CE-C07C-92E9-3788C8109C21}"/>
              </a:ext>
            </a:extLst>
          </p:cNvPr>
          <p:cNvPicPr>
            <a:picLocks noChangeAspect="1"/>
          </p:cNvPicPr>
          <p:nvPr>
            <a:videoFile r:link="rId1"/>
            <p:extLst>
              <p:ext uri="{DAA4B4D4-6D71-4841-9C94-3DE7FCFB9230}">
                <p14:media xmlns:p14="http://schemas.microsoft.com/office/powerpoint/2010/main" r:embed="rId2">
                  <p14:trim st="10843.0692"/>
                </p14:media>
              </p:ext>
            </p:extLst>
          </p:nvPr>
        </p:nvPicPr>
        <p:blipFill>
          <a:blip r:embed="rId5"/>
          <a:stretch>
            <a:fillRect/>
          </a:stretch>
        </p:blipFill>
        <p:spPr>
          <a:xfrm>
            <a:off x="5867401" y="285701"/>
            <a:ext cx="2733262" cy="4857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zh-CN" b="1" dirty="0">
                <a:solidFill>
                  <a:schemeClr val="lt1"/>
                </a:solidFill>
              </a:rPr>
              <a:t>S</a:t>
            </a:r>
            <a:r>
              <a:rPr lang="en-US" altLang="zh-CN" b="1" dirty="0" err="1">
                <a:solidFill>
                  <a:schemeClr val="lt1"/>
                </a:solidFill>
              </a:rPr>
              <a:t>oftware</a:t>
            </a:r>
            <a:r>
              <a:rPr lang="en-US" altLang="zh-CN" b="1" dirty="0">
                <a:solidFill>
                  <a:schemeClr val="lt1"/>
                </a:solidFill>
              </a:rPr>
              <a:t> Design – </a:t>
            </a:r>
            <a:r>
              <a:rPr lang="en-US" sz="2800" b="1" dirty="0" err="1">
                <a:solidFill>
                  <a:schemeClr val="bg1"/>
                </a:solidFill>
              </a:rPr>
              <a:t>Plane_</a:t>
            </a:r>
            <a:r>
              <a:rPr lang="en-US" b="1" dirty="0" err="1">
                <a:solidFill>
                  <a:schemeClr val="bg1"/>
                </a:solidFill>
              </a:rPr>
              <a:t>sprite</a:t>
            </a:r>
            <a:r>
              <a:rPr lang="en-US" sz="2800" b="1" dirty="0" err="1">
                <a:solidFill>
                  <a:schemeClr val="bg1"/>
                </a:solidFill>
              </a:rPr>
              <a:t>.py</a:t>
            </a:r>
            <a:r>
              <a:rPr lang="en-US" sz="2800" dirty="0">
                <a:solidFill>
                  <a:schemeClr val="bg1"/>
                </a:solidFill>
              </a:rPr>
              <a:t>:  </a:t>
            </a:r>
            <a:br>
              <a:rPr lang="en-US" sz="2800" dirty="0">
                <a:solidFill>
                  <a:schemeClr val="bg1"/>
                </a:solidFill>
              </a:rPr>
            </a:br>
            <a:endParaRPr b="1" dirty="0">
              <a:solidFill>
                <a:schemeClr val="lt1"/>
              </a:solidFill>
            </a:endParaRPr>
          </a:p>
        </p:txBody>
      </p:sp>
      <p:sp>
        <p:nvSpPr>
          <p:cNvPr id="79" name="Google Shape;79;p16"/>
          <p:cNvSpPr txBox="1">
            <a:spLocks noGrp="1"/>
          </p:cNvSpPr>
          <p:nvPr>
            <p:ph type="body" idx="1"/>
          </p:nvPr>
        </p:nvSpPr>
        <p:spPr>
          <a:xfrm>
            <a:off x="311699" y="1152474"/>
            <a:ext cx="8699779" cy="4280917"/>
          </a:xfrm>
          <a:prstGeom prst="rect">
            <a:avLst/>
          </a:prstGeom>
        </p:spPr>
        <p:txBody>
          <a:bodyPr spcFirstLastPara="1" wrap="square" lIns="91425" tIns="91425" rIns="91425" bIns="91425" anchor="t" anchorCtr="0">
            <a:normAutofit/>
          </a:bodyPr>
          <a:lstStyle/>
          <a:p>
            <a:pPr marL="114300" indent="0">
              <a:lnSpc>
                <a:spcPct val="150000"/>
              </a:lnSpc>
              <a:buClr>
                <a:schemeClr val="bg1"/>
              </a:buClr>
              <a:buNone/>
            </a:pPr>
            <a:r>
              <a:rPr lang="en-US" sz="1400" b="1" dirty="0">
                <a:solidFill>
                  <a:schemeClr val="bg1"/>
                </a:solidFill>
              </a:rPr>
              <a:t>- Background Class</a:t>
            </a:r>
            <a:r>
              <a:rPr lang="en-US" sz="1400" dirty="0">
                <a:solidFill>
                  <a:schemeClr val="bg1"/>
                </a:solidFill>
              </a:rPr>
              <a:t>: </a:t>
            </a:r>
          </a:p>
          <a:p>
            <a:pPr marL="114300" indent="0">
              <a:lnSpc>
                <a:spcPct val="150000"/>
              </a:lnSpc>
              <a:buClr>
                <a:schemeClr val="bg1"/>
              </a:buClr>
              <a:buNone/>
            </a:pPr>
            <a:r>
              <a:rPr lang="en-US" sz="1400" dirty="0">
                <a:solidFill>
                  <a:schemeClr val="bg1"/>
                </a:solidFill>
              </a:rPr>
              <a:t>	- Seamless looping implementation</a:t>
            </a:r>
          </a:p>
          <a:p>
            <a:pPr marL="114300" indent="0">
              <a:lnSpc>
                <a:spcPct val="150000"/>
              </a:lnSpc>
              <a:buClr>
                <a:schemeClr val="bg1"/>
              </a:buClr>
              <a:buNone/>
            </a:pPr>
            <a:r>
              <a:rPr lang="en-US" sz="1400" b="1" dirty="0">
                <a:solidFill>
                  <a:schemeClr val="bg1"/>
                </a:solidFill>
              </a:rPr>
              <a:t>- Health Class</a:t>
            </a:r>
            <a:r>
              <a:rPr lang="en-US" sz="1400" dirty="0">
                <a:solidFill>
                  <a:schemeClr val="bg1"/>
                </a:solidFill>
              </a:rPr>
              <a:t>: </a:t>
            </a:r>
          </a:p>
          <a:p>
            <a:pPr marL="114300" indent="0">
              <a:lnSpc>
                <a:spcPct val="150000"/>
              </a:lnSpc>
              <a:buClr>
                <a:schemeClr val="bg1"/>
              </a:buClr>
              <a:buNone/>
            </a:pPr>
            <a:r>
              <a:rPr lang="en-US" sz="1400" dirty="0">
                <a:solidFill>
                  <a:schemeClr val="bg1"/>
                </a:solidFill>
              </a:rPr>
              <a:t>	- Visual representation of player's health</a:t>
            </a:r>
          </a:p>
          <a:p>
            <a:pPr marL="114300" indent="0">
              <a:lnSpc>
                <a:spcPct val="150000"/>
              </a:lnSpc>
              <a:buClr>
                <a:schemeClr val="bg1"/>
              </a:buClr>
              <a:buNone/>
            </a:pPr>
            <a:r>
              <a:rPr lang="en-US" sz="1400" dirty="0">
                <a:solidFill>
                  <a:schemeClr val="bg1"/>
                </a:solidFill>
              </a:rPr>
              <a:t>	- Size and positioning properties</a:t>
            </a:r>
          </a:p>
          <a:p>
            <a:pPr marL="114300" indent="0">
              <a:lnSpc>
                <a:spcPct val="150000"/>
              </a:lnSpc>
              <a:buClr>
                <a:schemeClr val="bg1"/>
              </a:buClr>
              <a:buNone/>
            </a:pPr>
            <a:r>
              <a:rPr lang="en-US" sz="1400" dirty="0">
                <a:solidFill>
                  <a:schemeClr val="bg1"/>
                </a:solidFill>
              </a:rPr>
              <a:t>	- Dynamic creation/removal based on player health</a:t>
            </a:r>
          </a:p>
          <a:p>
            <a:pPr marL="114300" indent="0">
              <a:lnSpc>
                <a:spcPct val="150000"/>
              </a:lnSpc>
              <a:buClr>
                <a:schemeClr val="bg1"/>
              </a:buClr>
              <a:buNone/>
            </a:pPr>
            <a:r>
              <a:rPr lang="en-US" sz="1400" b="1" dirty="0">
                <a:solidFill>
                  <a:schemeClr val="bg1"/>
                </a:solidFill>
              </a:rPr>
              <a:t>- Explosion Class</a:t>
            </a:r>
            <a:r>
              <a:rPr lang="en-US" sz="1400" dirty="0">
                <a:solidFill>
                  <a:schemeClr val="bg1"/>
                </a:solidFill>
              </a:rPr>
              <a:t>: </a:t>
            </a:r>
          </a:p>
          <a:p>
            <a:pPr marL="114300" indent="0">
              <a:lnSpc>
                <a:spcPct val="150000"/>
              </a:lnSpc>
              <a:buClr>
                <a:schemeClr val="bg1"/>
              </a:buClr>
              <a:buNone/>
            </a:pPr>
            <a:r>
              <a:rPr lang="en-US" sz="1400" dirty="0">
                <a:solidFill>
                  <a:schemeClr val="bg1"/>
                </a:solidFill>
              </a:rPr>
              <a:t>	- Created at collision positions</a:t>
            </a:r>
          </a:p>
          <a:p>
            <a:pPr marL="114300" indent="0">
              <a:lnSpc>
                <a:spcPct val="150000"/>
              </a:lnSpc>
              <a:buClr>
                <a:schemeClr val="bg1"/>
              </a:buClr>
              <a:buNone/>
            </a:pPr>
            <a:r>
              <a:rPr lang="en-US" sz="1400" dirty="0">
                <a:solidFill>
                  <a:schemeClr val="bg1"/>
                </a:solidFill>
              </a:rPr>
              <a:t>	- Timed display (10 frames)</a:t>
            </a:r>
          </a:p>
          <a:p>
            <a:pPr marL="114300" indent="0">
              <a:lnSpc>
                <a:spcPct val="150000"/>
              </a:lnSpc>
              <a:buClr>
                <a:schemeClr val="bg1"/>
              </a:buClr>
              <a:buNone/>
            </a:pPr>
            <a:r>
              <a:rPr lang="en-US" sz="1400" dirty="0">
                <a:solidFill>
                  <a:schemeClr val="bg1"/>
                </a:solidFill>
              </a:rPr>
              <a:t>	- Visual feedback for destroyed enemies</a:t>
            </a:r>
          </a:p>
          <a:p>
            <a:pPr marL="0" indent="0">
              <a:spcAft>
                <a:spcPts val="1200"/>
              </a:spcAft>
              <a:buNone/>
            </a:pPr>
            <a:endParaRPr lang="en-US" dirty="0">
              <a:solidFill>
                <a:schemeClr val="bg1"/>
              </a:solidFill>
            </a:endParaRPr>
          </a:p>
        </p:txBody>
      </p:sp>
      <p:pic>
        <p:nvPicPr>
          <p:cNvPr id="3" name="Picture 2" descr="A computer screen shot of a program&#10;&#10;Description automatically generated">
            <a:extLst>
              <a:ext uri="{FF2B5EF4-FFF2-40B4-BE49-F238E27FC236}">
                <a16:creationId xmlns:a16="http://schemas.microsoft.com/office/drawing/2014/main" id="{5D0F9D08-B6B5-EA6F-103E-E41D3992C6C2}"/>
              </a:ext>
            </a:extLst>
          </p:cNvPr>
          <p:cNvPicPr>
            <a:picLocks noChangeAspect="1"/>
          </p:cNvPicPr>
          <p:nvPr/>
        </p:nvPicPr>
        <p:blipFill>
          <a:blip r:embed="rId3"/>
          <a:stretch>
            <a:fillRect/>
          </a:stretch>
        </p:blipFill>
        <p:spPr>
          <a:xfrm>
            <a:off x="5099878" y="1152474"/>
            <a:ext cx="3911600" cy="1498600"/>
          </a:xfrm>
          <a:prstGeom prst="rect">
            <a:avLst/>
          </a:prstGeom>
        </p:spPr>
      </p:pic>
    </p:spTree>
    <p:extLst>
      <p:ext uri="{BB962C8B-B14F-4D97-AF65-F5344CB8AC3E}">
        <p14:creationId xmlns:p14="http://schemas.microsoft.com/office/powerpoint/2010/main" val="3819046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b="1" dirty="0">
                <a:solidFill>
                  <a:schemeClr val="lt1"/>
                </a:solidFill>
              </a:rPr>
              <a:t>Reliability</a:t>
            </a:r>
            <a:endParaRPr b="1" dirty="0">
              <a:solidFill>
                <a:schemeClr val="lt1"/>
              </a:solidFill>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solidFill>
                  <a:schemeClr val="lt1"/>
                </a:solidFill>
              </a:rPr>
              <a:t>- Performance: </a:t>
            </a:r>
            <a:r>
              <a:rPr lang="en-US" dirty="0">
                <a:solidFill>
                  <a:schemeClr val="bg1"/>
                </a:solidFill>
              </a:rPr>
              <a:t>Play games continuously for several hours to check for thermal issues or degradation.</a:t>
            </a:r>
          </a:p>
          <a:p>
            <a:pPr marL="0" lvl="0" indent="0" algn="l" rtl="0">
              <a:spcBef>
                <a:spcPts val="0"/>
              </a:spcBef>
              <a:spcAft>
                <a:spcPts val="1200"/>
              </a:spcAft>
              <a:buNone/>
            </a:pPr>
            <a:r>
              <a:rPr lang="en-US" dirty="0">
                <a:solidFill>
                  <a:schemeClr val="lt1"/>
                </a:solidFill>
              </a:rPr>
              <a:t>- Button tests: </a:t>
            </a:r>
            <a:r>
              <a:rPr lang="en-US" dirty="0">
                <a:solidFill>
                  <a:schemeClr val="bg1"/>
                </a:solidFill>
              </a:rPr>
              <a:t>Rapidly press each button 100+ times to check for false triggers or missed inputs.</a:t>
            </a:r>
          </a:p>
          <a:p>
            <a:pPr marL="0" lvl="0" indent="0" algn="l" rtl="0">
              <a:spcBef>
                <a:spcPts val="0"/>
              </a:spcBef>
              <a:spcAft>
                <a:spcPts val="1200"/>
              </a:spcAft>
              <a:buNone/>
            </a:pPr>
            <a:endParaRPr dirty="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b="1" dirty="0">
                <a:solidFill>
                  <a:schemeClr val="lt1"/>
                </a:solidFill>
              </a:rPr>
              <a:t>Audio Signal Path</a:t>
            </a:r>
            <a:endParaRPr b="1" dirty="0">
              <a:solidFill>
                <a:schemeClr val="lt1"/>
              </a:solidFill>
            </a:endParaRPr>
          </a:p>
        </p:txBody>
      </p:sp>
      <p:sp>
        <p:nvSpPr>
          <p:cNvPr id="98" name="Google Shape;98;p19"/>
          <p:cNvSpPr txBox="1">
            <a:spLocks noGrp="1"/>
          </p:cNvSpPr>
          <p:nvPr>
            <p:ph type="body" idx="1"/>
          </p:nvPr>
        </p:nvSpPr>
        <p:spPr>
          <a:xfrm>
            <a:off x="408519" y="109954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solidFill>
                  <a:schemeClr val="bg1"/>
                </a:solidFill>
              </a:rPr>
              <a:t>The audio signals are generated by the Raspberry Pi's software (</a:t>
            </a:r>
            <a:r>
              <a:rPr lang="en-US" dirty="0" err="1">
                <a:solidFill>
                  <a:schemeClr val="bg1"/>
                </a:solidFill>
              </a:rPr>
              <a:t>pygame</a:t>
            </a:r>
            <a:r>
              <a:rPr lang="en-US" dirty="0">
                <a:solidFill>
                  <a:schemeClr val="bg1"/>
                </a:solidFill>
              </a:rPr>
              <a:t> mixer) Digital audio data is converted to analog by the Raspberry Pi's audio circuitry The analog signal travels to the LM386 amplifier module The amplifier boosts the signal to drive the speaker Filtering components remove noise and unwanted frequencies The amplified signal drives the speaker to produce sound</a:t>
            </a:r>
            <a:endParaRPr dirty="0">
              <a:solidFill>
                <a:schemeClr val="bg1"/>
              </a:solidFill>
            </a:endParaRPr>
          </a:p>
        </p:txBody>
      </p:sp>
      <p:pic>
        <p:nvPicPr>
          <p:cNvPr id="2" name="Google Shape;135;p25">
            <a:extLst>
              <a:ext uri="{FF2B5EF4-FFF2-40B4-BE49-F238E27FC236}">
                <a16:creationId xmlns:a16="http://schemas.microsoft.com/office/drawing/2014/main" id="{235DAE18-33B6-2472-7B5D-38B76C76EA65}"/>
              </a:ext>
            </a:extLst>
          </p:cNvPr>
          <p:cNvPicPr preferRelativeResize="0"/>
          <p:nvPr/>
        </p:nvPicPr>
        <p:blipFill rotWithShape="1">
          <a:blip r:embed="rId3">
            <a:alphaModFix/>
          </a:blip>
          <a:srcRect t="34025" b="27670"/>
          <a:stretch/>
        </p:blipFill>
        <p:spPr>
          <a:xfrm>
            <a:off x="3679115" y="2807745"/>
            <a:ext cx="2958011" cy="14952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3452933" y="212814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b="1" dirty="0">
                <a:solidFill>
                  <a:schemeClr val="lt1"/>
                </a:solidFill>
              </a:rPr>
              <a:t>Thank you !</a:t>
            </a:r>
            <a:endParaRPr b="1" dirty="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b="1">
                <a:solidFill>
                  <a:schemeClr val="lt1"/>
                </a:solidFill>
              </a:rPr>
              <a:t>Project Aim</a:t>
            </a:r>
            <a:endParaRPr b="1">
              <a:solidFill>
                <a:schemeClr val="lt1"/>
              </a:solidFill>
            </a:endParaRPr>
          </a:p>
        </p:txBody>
      </p:sp>
      <p:sp>
        <p:nvSpPr>
          <p:cNvPr id="66" name="Google Shape;66;p14"/>
          <p:cNvSpPr txBox="1">
            <a:spLocks noGrp="1"/>
          </p:cNvSpPr>
          <p:nvPr>
            <p:ph type="body" idx="1"/>
          </p:nvPr>
        </p:nvSpPr>
        <p:spPr>
          <a:xfrm>
            <a:off x="311700" y="1282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CN" dirty="0">
                <a:solidFill>
                  <a:schemeClr val="lt1"/>
                </a:solidFill>
              </a:rPr>
              <a:t>Exploring RPI 4 GPIO</a:t>
            </a:r>
            <a:r>
              <a:rPr lang="en-US" altLang="zh-CN" dirty="0">
                <a:solidFill>
                  <a:schemeClr val="lt1"/>
                </a:solidFill>
              </a:rPr>
              <a:t>s, and software and hardware interactions. </a:t>
            </a:r>
          </a:p>
          <a:p>
            <a:pPr marL="0" lvl="0" indent="0" algn="l" rtl="0">
              <a:spcBef>
                <a:spcPts val="0"/>
              </a:spcBef>
              <a:spcAft>
                <a:spcPts val="1200"/>
              </a:spcAft>
              <a:buNone/>
            </a:pPr>
            <a:r>
              <a:rPr lang="en-US" dirty="0">
                <a:solidFill>
                  <a:schemeClr val="bg1"/>
                </a:solidFill>
              </a:rPr>
              <a:t>Through an interactive arcade shooter game using Raspberry Pi with physical GPIO controls. Combining both electronic circuit design for physical controls.</a:t>
            </a:r>
            <a:endParaRPr dirty="0">
              <a:solidFill>
                <a:schemeClr val="bg1"/>
              </a:solidFill>
            </a:endParaRPr>
          </a:p>
        </p:txBody>
      </p:sp>
    </p:spTree>
    <p:extLst>
      <p:ext uri="{BB962C8B-B14F-4D97-AF65-F5344CB8AC3E}">
        <p14:creationId xmlns:p14="http://schemas.microsoft.com/office/powerpoint/2010/main" val="3673616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b="1" dirty="0">
                <a:solidFill>
                  <a:schemeClr val="lt1"/>
                </a:solidFill>
              </a:rPr>
              <a:t>Project Introduction</a:t>
            </a:r>
            <a:endParaRPr lang="en-US" b="1" dirty="0">
              <a:solidFill>
                <a:schemeClr val="lt1"/>
              </a:solidFill>
            </a:endParaRPr>
          </a:p>
        </p:txBody>
      </p:sp>
      <p:sp>
        <p:nvSpPr>
          <p:cNvPr id="72" name="Google Shape;72;p15"/>
          <p:cNvSpPr txBox="1">
            <a:spLocks noGrp="1"/>
          </p:cNvSpPr>
          <p:nvPr>
            <p:ph type="body" idx="1"/>
          </p:nvPr>
        </p:nvSpPr>
        <p:spPr>
          <a:xfrm>
            <a:off x="208073" y="1034175"/>
            <a:ext cx="5316427" cy="410932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1500" dirty="0">
                <a:solidFill>
                  <a:schemeClr val="lt1"/>
                </a:solidFill>
              </a:rPr>
              <a:t>Inspiration:</a:t>
            </a:r>
            <a:endParaRPr lang="en-US" sz="1500" dirty="0">
              <a:solidFill>
                <a:schemeClr val="lt1"/>
              </a:solidFill>
            </a:endParaRPr>
          </a:p>
          <a:p>
            <a:pPr marL="457200" lvl="0" indent="0" algn="l" rtl="0">
              <a:spcBef>
                <a:spcPts val="1200"/>
              </a:spcBef>
              <a:spcAft>
                <a:spcPts val="0"/>
              </a:spcAft>
              <a:buNone/>
            </a:pPr>
            <a:r>
              <a:rPr lang="en-US" altLang="zh-CN" sz="1500" dirty="0" err="1">
                <a:solidFill>
                  <a:schemeClr val="lt1"/>
                </a:solidFill>
              </a:rPr>
              <a:t>Galaxian</a:t>
            </a:r>
            <a:r>
              <a:rPr lang="en-US" altLang="zh-CN" sz="1500" dirty="0">
                <a:solidFill>
                  <a:schemeClr val="lt1"/>
                </a:solidFill>
              </a:rPr>
              <a:t> arcade game: starfighter shoots down aliens to protect the earth. </a:t>
            </a:r>
            <a:endParaRPr lang="en-US" sz="1500" dirty="0">
              <a:solidFill>
                <a:schemeClr val="lt1"/>
              </a:solidFill>
            </a:endParaRPr>
          </a:p>
          <a:p>
            <a:pPr marL="0" lvl="0" indent="0" algn="l" rtl="0">
              <a:spcBef>
                <a:spcPts val="1200"/>
              </a:spcBef>
              <a:spcAft>
                <a:spcPts val="0"/>
              </a:spcAft>
              <a:buNone/>
            </a:pPr>
            <a:r>
              <a:rPr lang="en-US" altLang="zh-CN" sz="1500" dirty="0">
                <a:solidFill>
                  <a:schemeClr val="lt1"/>
                </a:solidFill>
              </a:rPr>
              <a:t>This project:</a:t>
            </a:r>
            <a:endParaRPr lang="en-US" sz="1500" dirty="0">
              <a:solidFill>
                <a:schemeClr val="lt1"/>
              </a:solidFill>
            </a:endParaRPr>
          </a:p>
          <a:p>
            <a:pPr marL="457200" lvl="0" indent="-317182" algn="l" rtl="0">
              <a:spcBef>
                <a:spcPts val="1200"/>
              </a:spcBef>
              <a:spcAft>
                <a:spcPts val="0"/>
              </a:spcAft>
              <a:buClr>
                <a:schemeClr val="lt1"/>
              </a:buClr>
              <a:buSzPct val="100000"/>
              <a:buChar char="-"/>
            </a:pPr>
            <a:r>
              <a:rPr lang="en-US" altLang="zh-CN" sz="1500" dirty="0">
                <a:solidFill>
                  <a:schemeClr val="lt1"/>
                </a:solidFill>
              </a:rPr>
              <a:t>Starfighter (Hero) shoots down Aliens (enemies). </a:t>
            </a:r>
            <a:endParaRPr lang="en-US" sz="1500" dirty="0">
              <a:solidFill>
                <a:schemeClr val="lt1"/>
              </a:solidFill>
            </a:endParaRPr>
          </a:p>
          <a:p>
            <a:pPr marL="457200" lvl="0" indent="-317182" algn="l" rtl="0">
              <a:spcBef>
                <a:spcPts val="0"/>
              </a:spcBef>
              <a:spcAft>
                <a:spcPts val="0"/>
              </a:spcAft>
              <a:buClr>
                <a:schemeClr val="lt1"/>
              </a:buClr>
              <a:buSzPct val="100000"/>
              <a:buChar char="-"/>
            </a:pPr>
            <a:r>
              <a:rPr lang="en-US" altLang="zh-CN" sz="1500" dirty="0">
                <a:solidFill>
                  <a:schemeClr val="lt1"/>
                </a:solidFill>
              </a:rPr>
              <a:t>Control left/right Hero movement.</a:t>
            </a:r>
            <a:endParaRPr lang="en-US" sz="1500" dirty="0">
              <a:solidFill>
                <a:schemeClr val="lt1"/>
              </a:solidFill>
            </a:endParaRPr>
          </a:p>
          <a:p>
            <a:pPr marL="457200" lvl="0" indent="-317182" algn="l" rtl="0">
              <a:spcBef>
                <a:spcPts val="0"/>
              </a:spcBef>
              <a:spcAft>
                <a:spcPts val="0"/>
              </a:spcAft>
              <a:buClr>
                <a:schemeClr val="lt1"/>
              </a:buClr>
              <a:buSzPct val="100000"/>
              <a:buChar char="-"/>
            </a:pPr>
            <a:r>
              <a:rPr lang="en-US" altLang="zh-CN" sz="1500" dirty="0">
                <a:solidFill>
                  <a:schemeClr val="lt1"/>
                </a:solidFill>
              </a:rPr>
              <a:t>Control bullet shooting.</a:t>
            </a:r>
            <a:endParaRPr lang="en-US" sz="1500" dirty="0">
              <a:solidFill>
                <a:schemeClr val="lt1"/>
              </a:solidFill>
            </a:endParaRPr>
          </a:p>
          <a:p>
            <a:pPr marL="457200" lvl="0" indent="-317182" algn="l" rtl="0">
              <a:spcBef>
                <a:spcPts val="0"/>
              </a:spcBef>
              <a:spcAft>
                <a:spcPts val="0"/>
              </a:spcAft>
              <a:buClr>
                <a:schemeClr val="lt1"/>
              </a:buClr>
              <a:buSzPct val="100000"/>
              <a:buChar char="-"/>
            </a:pPr>
            <a:r>
              <a:rPr lang="en-US" altLang="zh-CN" sz="1500" dirty="0">
                <a:solidFill>
                  <a:schemeClr val="lt1"/>
                </a:solidFill>
              </a:rPr>
              <a:t>Can pause/exit the game.</a:t>
            </a:r>
            <a:endParaRPr lang="en-US" sz="1500" dirty="0">
              <a:solidFill>
                <a:schemeClr val="lt1"/>
              </a:solidFill>
            </a:endParaRPr>
          </a:p>
          <a:p>
            <a:pPr marL="457200" lvl="0" indent="-317182" algn="l" rtl="0">
              <a:spcBef>
                <a:spcPts val="0"/>
              </a:spcBef>
              <a:spcAft>
                <a:spcPts val="0"/>
              </a:spcAft>
              <a:buClr>
                <a:schemeClr val="lt1"/>
              </a:buClr>
              <a:buSzPct val="100000"/>
              <a:buChar char="-"/>
            </a:pPr>
            <a:r>
              <a:rPr lang="en-US" altLang="zh-CN" sz="1500" dirty="0">
                <a:solidFill>
                  <a:schemeClr val="lt1"/>
                </a:solidFill>
              </a:rPr>
              <a:t>Each enemy worth 10 points. </a:t>
            </a:r>
            <a:endParaRPr lang="en-US" sz="1500" dirty="0">
              <a:solidFill>
                <a:schemeClr val="lt1"/>
              </a:solidFill>
            </a:endParaRPr>
          </a:p>
          <a:p>
            <a:pPr marL="457200" lvl="0" indent="-317182" algn="l" rtl="0">
              <a:spcBef>
                <a:spcPts val="0"/>
              </a:spcBef>
              <a:spcAft>
                <a:spcPts val="0"/>
              </a:spcAft>
              <a:buClr>
                <a:schemeClr val="lt1"/>
              </a:buClr>
              <a:buSzPct val="100000"/>
              <a:buChar char="-"/>
            </a:pPr>
            <a:r>
              <a:rPr lang="en-US" altLang="zh-CN" sz="1500" dirty="0">
                <a:solidFill>
                  <a:schemeClr val="lt1"/>
                </a:solidFill>
              </a:rPr>
              <a:t>If enemy hit hero or land on earth: hero lose 1 health.</a:t>
            </a:r>
            <a:endParaRPr lang="en-US" sz="1500" dirty="0">
              <a:solidFill>
                <a:schemeClr val="lt1"/>
              </a:solidFill>
            </a:endParaRPr>
          </a:p>
          <a:p>
            <a:pPr marL="457200" lvl="0" indent="-317182" algn="l" rtl="0">
              <a:spcBef>
                <a:spcPts val="0"/>
              </a:spcBef>
              <a:spcAft>
                <a:spcPts val="0"/>
              </a:spcAft>
              <a:buClr>
                <a:schemeClr val="lt1"/>
              </a:buClr>
              <a:buSzPct val="100000"/>
              <a:buChar char="-"/>
            </a:pPr>
            <a:r>
              <a:rPr lang="en-US" altLang="zh-CN" sz="1500" dirty="0">
                <a:solidFill>
                  <a:schemeClr val="lt1"/>
                </a:solidFill>
              </a:rPr>
              <a:t>Game ends when: long pressing exit button or Hero lose all health.</a:t>
            </a:r>
            <a:endParaRPr lang="en-US" sz="1500" dirty="0">
              <a:solidFill>
                <a:schemeClr val="lt1"/>
              </a:solidFill>
            </a:endParaRPr>
          </a:p>
          <a:p>
            <a:pPr marL="0" lvl="0" indent="0" algn="l" rtl="0">
              <a:spcBef>
                <a:spcPts val="1200"/>
              </a:spcBef>
              <a:spcAft>
                <a:spcPts val="0"/>
              </a:spcAft>
              <a:buNone/>
            </a:pPr>
            <a:endParaRPr lang="en-US" dirty="0">
              <a:solidFill>
                <a:schemeClr val="lt1"/>
              </a:solidFill>
            </a:endParaRPr>
          </a:p>
          <a:p>
            <a:pPr marL="0" lvl="0" indent="0" algn="l" rtl="0">
              <a:spcBef>
                <a:spcPts val="1200"/>
              </a:spcBef>
              <a:spcAft>
                <a:spcPts val="0"/>
              </a:spcAft>
              <a:buNone/>
            </a:pPr>
            <a:endParaRPr lang="en-US" dirty="0">
              <a:solidFill>
                <a:schemeClr val="lt1"/>
              </a:solidFill>
            </a:endParaRPr>
          </a:p>
          <a:p>
            <a:pPr marL="0" lvl="0" indent="0" algn="l" rtl="0">
              <a:spcBef>
                <a:spcPts val="1200"/>
              </a:spcBef>
              <a:spcAft>
                <a:spcPts val="1200"/>
              </a:spcAft>
              <a:buNone/>
            </a:pPr>
            <a:endParaRPr lang="en-US" dirty="0">
              <a:solidFill>
                <a:schemeClr val="lt1"/>
              </a:solidFill>
            </a:endParaRPr>
          </a:p>
        </p:txBody>
      </p:sp>
      <p:pic>
        <p:nvPicPr>
          <p:cNvPr id="2" name="Game clip.mov">
            <a:hlinkClick r:id="" action="ppaction://media"/>
            <a:extLst>
              <a:ext uri="{FF2B5EF4-FFF2-40B4-BE49-F238E27FC236}">
                <a16:creationId xmlns:a16="http://schemas.microsoft.com/office/drawing/2014/main" id="{C337B0D9-EBB6-3AFC-FDC7-B93C2A4FED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72" t="-17" r="3483" b="-2"/>
          <a:stretch/>
        </p:blipFill>
        <p:spPr>
          <a:xfrm>
            <a:off x="5989320" y="381262"/>
            <a:ext cx="2842980" cy="4380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b="1" dirty="0">
                <a:solidFill>
                  <a:schemeClr val="lt1"/>
                </a:solidFill>
              </a:rPr>
              <a:t>Project </a:t>
            </a:r>
            <a:r>
              <a:rPr lang="en-US" altLang="zh-CN" b="1" dirty="0">
                <a:solidFill>
                  <a:schemeClr val="lt1"/>
                </a:solidFill>
              </a:rPr>
              <a:t>D</a:t>
            </a:r>
            <a:r>
              <a:rPr lang="zh-CN" b="1" dirty="0">
                <a:solidFill>
                  <a:schemeClr val="lt1"/>
                </a:solidFill>
              </a:rPr>
              <a:t>esign</a:t>
            </a:r>
            <a:r>
              <a:rPr lang="en-US" altLang="zh-CN" b="1" dirty="0">
                <a:solidFill>
                  <a:schemeClr val="lt1"/>
                </a:solidFill>
              </a:rPr>
              <a:t> Overview</a:t>
            </a:r>
            <a:r>
              <a:rPr lang="zh-CN" b="1" dirty="0">
                <a:solidFill>
                  <a:schemeClr val="lt1"/>
                </a:solidFill>
              </a:rPr>
              <a:t> (SW/HW)</a:t>
            </a:r>
            <a:endParaRPr b="1" dirty="0">
              <a:solidFill>
                <a:schemeClr val="lt1"/>
              </a:solidFill>
            </a:endParaRPr>
          </a:p>
        </p:txBody>
      </p:sp>
      <p:sp>
        <p:nvSpPr>
          <p:cNvPr id="79" name="Google Shape;79;p16"/>
          <p:cNvSpPr txBox="1">
            <a:spLocks noGrp="1"/>
          </p:cNvSpPr>
          <p:nvPr>
            <p:ph type="body" idx="1"/>
          </p:nvPr>
        </p:nvSpPr>
        <p:spPr>
          <a:xfrm>
            <a:off x="311700" y="1152475"/>
            <a:ext cx="4565100" cy="3783742"/>
          </a:xfrm>
          <a:prstGeom prst="rect">
            <a:avLst/>
          </a:prstGeom>
        </p:spPr>
        <p:txBody>
          <a:bodyPr spcFirstLastPara="1" wrap="square" lIns="91425" tIns="91425" rIns="91425" bIns="91425" anchor="t" anchorCtr="0">
            <a:noAutofit/>
          </a:bodyPr>
          <a:lstStyle/>
          <a:p>
            <a:pPr marL="0" indent="0">
              <a:spcAft>
                <a:spcPts val="1200"/>
              </a:spcAft>
              <a:buNone/>
            </a:pPr>
            <a:r>
              <a:rPr lang="en-US" sz="1400" dirty="0">
                <a:solidFill>
                  <a:schemeClr val="bg1"/>
                </a:solidFill>
              </a:rPr>
              <a:t>Key software &amp; hardware controls:</a:t>
            </a:r>
          </a:p>
          <a:p>
            <a:pPr marL="0" indent="0">
              <a:spcAft>
                <a:spcPts val="1200"/>
              </a:spcAft>
              <a:buNone/>
            </a:pPr>
            <a:r>
              <a:rPr lang="en-US" sz="1400" b="1" dirty="0">
                <a:solidFill>
                  <a:schemeClr val="bg1"/>
                </a:solidFill>
              </a:rPr>
              <a:t>- </a:t>
            </a:r>
            <a:r>
              <a:rPr lang="en-US" sz="1400" b="1" dirty="0" err="1">
                <a:solidFill>
                  <a:schemeClr val="bg1"/>
                </a:solidFill>
              </a:rPr>
              <a:t>Plane_main.py</a:t>
            </a:r>
            <a:r>
              <a:rPr lang="en-US" sz="1400" dirty="0">
                <a:solidFill>
                  <a:schemeClr val="bg1"/>
                </a:solidFill>
              </a:rPr>
              <a:t>: the game logic and Hardware control.</a:t>
            </a:r>
          </a:p>
          <a:p>
            <a:pPr marL="457200" lvl="1" indent="0">
              <a:spcAft>
                <a:spcPts val="1200"/>
              </a:spcAft>
              <a:buNone/>
            </a:pPr>
            <a:r>
              <a:rPr lang="en-US" dirty="0">
                <a:solidFill>
                  <a:schemeClr val="bg1"/>
                </a:solidFill>
              </a:rPr>
              <a:t>- Game overall properties (flow, state, timer), Collisions detection, Hero’s Health, Game Score management.</a:t>
            </a:r>
          </a:p>
          <a:p>
            <a:pPr marL="457200" lvl="1" indent="0">
              <a:spcAft>
                <a:spcPts val="1200"/>
              </a:spcAft>
              <a:buNone/>
            </a:pPr>
            <a:r>
              <a:rPr lang="en-US" dirty="0">
                <a:solidFill>
                  <a:schemeClr val="bg1"/>
                </a:solidFill>
              </a:rPr>
              <a:t>- Hardware control: bullet, pause/resume and exit game. LED. </a:t>
            </a:r>
          </a:p>
          <a:p>
            <a:pPr marL="0" indent="0">
              <a:spcAft>
                <a:spcPts val="1200"/>
              </a:spcAft>
              <a:buNone/>
            </a:pPr>
            <a:r>
              <a:rPr lang="en-US" sz="1400" b="1" dirty="0">
                <a:solidFill>
                  <a:schemeClr val="bg1"/>
                </a:solidFill>
              </a:rPr>
              <a:t>- </a:t>
            </a:r>
            <a:r>
              <a:rPr lang="en-US" sz="1400" b="1" dirty="0" err="1">
                <a:solidFill>
                  <a:schemeClr val="bg1"/>
                </a:solidFill>
              </a:rPr>
              <a:t>Plane_sprites.py</a:t>
            </a:r>
            <a:r>
              <a:rPr lang="en-US" sz="1400" b="1" dirty="0">
                <a:solidFill>
                  <a:schemeClr val="bg1"/>
                </a:solidFill>
              </a:rPr>
              <a:t>: </a:t>
            </a:r>
            <a:r>
              <a:rPr lang="en-US" sz="1400" dirty="0">
                <a:solidFill>
                  <a:schemeClr val="bg1"/>
                </a:solidFill>
              </a:rPr>
              <a:t>all the sprite classes</a:t>
            </a:r>
          </a:p>
          <a:p>
            <a:pPr marL="0" indent="0">
              <a:spcAft>
                <a:spcPts val="1200"/>
              </a:spcAft>
              <a:buNone/>
            </a:pPr>
            <a:r>
              <a:rPr lang="en-US" sz="1400" dirty="0">
                <a:solidFill>
                  <a:schemeClr val="bg1"/>
                </a:solidFill>
              </a:rPr>
              <a:t>      - enemy, hero, health, bullet, background objects.</a:t>
            </a:r>
          </a:p>
          <a:p>
            <a:pPr marL="0" indent="0">
              <a:spcAft>
                <a:spcPts val="1200"/>
              </a:spcAft>
              <a:buNone/>
            </a:pPr>
            <a:r>
              <a:rPr lang="en-US" sz="1400" dirty="0">
                <a:solidFill>
                  <a:schemeClr val="bg1"/>
                </a:solidFill>
              </a:rPr>
              <a:t>      - Object: image, size, movement, explosion.</a:t>
            </a:r>
          </a:p>
        </p:txBody>
      </p:sp>
      <p:sp>
        <p:nvSpPr>
          <p:cNvPr id="3" name="TextBox 2">
            <a:extLst>
              <a:ext uri="{FF2B5EF4-FFF2-40B4-BE49-F238E27FC236}">
                <a16:creationId xmlns:a16="http://schemas.microsoft.com/office/drawing/2014/main" id="{51D095A7-99A1-1019-1C9E-E6B2CD393781}"/>
              </a:ext>
            </a:extLst>
          </p:cNvPr>
          <p:cNvSpPr txBox="1"/>
          <p:nvPr/>
        </p:nvSpPr>
        <p:spPr>
          <a:xfrm>
            <a:off x="4876800" y="1152475"/>
            <a:ext cx="3975650" cy="1615827"/>
          </a:xfrm>
          <a:prstGeom prst="rect">
            <a:avLst/>
          </a:prstGeom>
          <a:solidFill>
            <a:schemeClr val="accent1">
              <a:lumMod val="50000"/>
            </a:schemeClr>
          </a:solidFill>
        </p:spPr>
        <p:txBody>
          <a:bodyPr wrap="square" rtlCol="0">
            <a:spAutoFit/>
          </a:bodyPr>
          <a:lstStyle/>
          <a:p>
            <a:r>
              <a:rPr lang="en-US" sz="1100" dirty="0">
                <a:solidFill>
                  <a:schemeClr val="bg1"/>
                </a:solidFill>
              </a:rPr>
              <a:t>class </a:t>
            </a:r>
            <a:r>
              <a:rPr lang="en-US" sz="1100" dirty="0" err="1">
                <a:solidFill>
                  <a:schemeClr val="bg1"/>
                </a:solidFill>
              </a:rPr>
              <a:t>PlaneGame</a:t>
            </a:r>
            <a:r>
              <a:rPr lang="en-US" sz="1100" dirty="0">
                <a:solidFill>
                  <a:schemeClr val="bg1"/>
                </a:solidFill>
              </a:rPr>
              <a:t>(object):</a:t>
            </a:r>
          </a:p>
          <a:p>
            <a:r>
              <a:rPr lang="en-US" sz="1100" dirty="0">
                <a:solidFill>
                  <a:schemeClr val="bg1"/>
                </a:solidFill>
              </a:rPr>
              <a:t>    def __</a:t>
            </a:r>
            <a:r>
              <a:rPr lang="en-US" sz="1100" dirty="0" err="1">
                <a:solidFill>
                  <a:schemeClr val="bg1"/>
                </a:solidFill>
              </a:rPr>
              <a:t>init</a:t>
            </a:r>
            <a:r>
              <a:rPr lang="en-US" sz="1100" dirty="0">
                <a:solidFill>
                  <a:schemeClr val="bg1"/>
                </a:solidFill>
              </a:rPr>
              <a:t>__(self):</a:t>
            </a:r>
          </a:p>
          <a:p>
            <a:pPr lvl="3"/>
            <a:r>
              <a:rPr lang="en-US" sz="1100" dirty="0">
                <a:solidFill>
                  <a:schemeClr val="bg1"/>
                </a:solidFill>
              </a:rPr>
              <a:t>	</a:t>
            </a:r>
            <a:r>
              <a:rPr lang="en-US" sz="1100" dirty="0" err="1">
                <a:solidFill>
                  <a:schemeClr val="bg1"/>
                </a:solidFill>
              </a:rPr>
              <a:t>self.left_button</a:t>
            </a:r>
            <a:r>
              <a:rPr lang="en-US" sz="1100" dirty="0">
                <a:solidFill>
                  <a:schemeClr val="bg1"/>
                </a:solidFill>
              </a:rPr>
              <a:t> = Button(2)  # GPIO2</a:t>
            </a:r>
          </a:p>
          <a:p>
            <a:pPr lvl="3"/>
            <a:r>
              <a:rPr lang="en-US" sz="1100" dirty="0">
                <a:solidFill>
                  <a:schemeClr val="bg1"/>
                </a:solidFill>
              </a:rPr>
              <a:t>	</a:t>
            </a:r>
            <a:r>
              <a:rPr lang="en-US" sz="1100" dirty="0" err="1">
                <a:solidFill>
                  <a:schemeClr val="bg1"/>
                </a:solidFill>
              </a:rPr>
              <a:t>self.left_button.when_pressed</a:t>
            </a:r>
            <a:r>
              <a:rPr lang="en-US" sz="1100" dirty="0">
                <a:solidFill>
                  <a:schemeClr val="bg1"/>
                </a:solidFill>
              </a:rPr>
              <a:t> = </a:t>
            </a:r>
            <a:r>
              <a:rPr lang="en-US" sz="1100" dirty="0" err="1">
                <a:solidFill>
                  <a:schemeClr val="bg1"/>
                </a:solidFill>
              </a:rPr>
              <a:t>self.move_left</a:t>
            </a:r>
            <a:endParaRPr lang="en-US" sz="1100" dirty="0">
              <a:solidFill>
                <a:schemeClr val="bg1"/>
              </a:solidFill>
            </a:endParaRPr>
          </a:p>
          <a:p>
            <a:endParaRPr lang="en-US" sz="1100" dirty="0">
              <a:solidFill>
                <a:schemeClr val="bg1"/>
              </a:solidFill>
            </a:endParaRPr>
          </a:p>
          <a:p>
            <a:r>
              <a:rPr lang="en-US" sz="1100" dirty="0">
                <a:solidFill>
                  <a:schemeClr val="bg1"/>
                </a:solidFill>
              </a:rPr>
              <a:t>    # GPIO Button Functions</a:t>
            </a:r>
          </a:p>
          <a:p>
            <a:r>
              <a:rPr lang="en-US" sz="1100" dirty="0">
                <a:solidFill>
                  <a:schemeClr val="bg1"/>
                </a:solidFill>
              </a:rPr>
              <a:t>    def </a:t>
            </a:r>
            <a:r>
              <a:rPr lang="en-US" sz="1100" dirty="0" err="1">
                <a:solidFill>
                  <a:schemeClr val="bg1"/>
                </a:solidFill>
              </a:rPr>
              <a:t>move_left</a:t>
            </a:r>
            <a:r>
              <a:rPr lang="en-US" sz="1100" dirty="0">
                <a:solidFill>
                  <a:schemeClr val="bg1"/>
                </a:solidFill>
              </a:rPr>
              <a:t>(self):</a:t>
            </a:r>
          </a:p>
          <a:p>
            <a:r>
              <a:rPr lang="en-US" sz="1100" dirty="0">
                <a:solidFill>
                  <a:schemeClr val="bg1"/>
                </a:solidFill>
              </a:rPr>
              <a:t>        print("GPIO button was pressed: Let hero moves left")</a:t>
            </a:r>
          </a:p>
          <a:p>
            <a:r>
              <a:rPr lang="en-US" sz="1100" dirty="0">
                <a:solidFill>
                  <a:schemeClr val="bg1"/>
                </a:solidFill>
              </a:rPr>
              <a:t>        </a:t>
            </a:r>
            <a:r>
              <a:rPr lang="en-US" sz="1100" dirty="0" err="1">
                <a:solidFill>
                  <a:schemeClr val="bg1"/>
                </a:solidFill>
              </a:rPr>
              <a:t>self.hero.speed</a:t>
            </a:r>
            <a:r>
              <a:rPr lang="en-US" sz="1100" dirty="0">
                <a:solidFill>
                  <a:schemeClr val="bg1"/>
                </a:solidFill>
              </a:rPr>
              <a:t> = -3</a:t>
            </a:r>
          </a:p>
        </p:txBody>
      </p:sp>
      <p:pic>
        <p:nvPicPr>
          <p:cNvPr id="5" name="Picture 4" descr="A white circuit board with wires connected to it&#10;&#10;Description automatically generated">
            <a:extLst>
              <a:ext uri="{FF2B5EF4-FFF2-40B4-BE49-F238E27FC236}">
                <a16:creationId xmlns:a16="http://schemas.microsoft.com/office/drawing/2014/main" id="{C068DFB3-3760-FE3E-5D05-30C3091D8AA4}"/>
              </a:ext>
            </a:extLst>
          </p:cNvPr>
          <p:cNvPicPr>
            <a:picLocks noChangeAspect="1"/>
          </p:cNvPicPr>
          <p:nvPr/>
        </p:nvPicPr>
        <p:blipFill rotWithShape="1">
          <a:blip r:embed="rId3"/>
          <a:srcRect b="31466"/>
          <a:stretch/>
        </p:blipFill>
        <p:spPr>
          <a:xfrm>
            <a:off x="4876800" y="2903052"/>
            <a:ext cx="3955500" cy="2033165"/>
          </a:xfrm>
          <a:prstGeom prst="rect">
            <a:avLst/>
          </a:prstGeom>
        </p:spPr>
      </p:pic>
      <p:sp>
        <p:nvSpPr>
          <p:cNvPr id="6" name="Donut 5">
            <a:extLst>
              <a:ext uri="{FF2B5EF4-FFF2-40B4-BE49-F238E27FC236}">
                <a16:creationId xmlns:a16="http://schemas.microsoft.com/office/drawing/2014/main" id="{4A8D48F1-201C-28B6-35BF-0AC0BF4C578C}"/>
              </a:ext>
            </a:extLst>
          </p:cNvPr>
          <p:cNvSpPr/>
          <p:nvPr/>
        </p:nvSpPr>
        <p:spPr>
          <a:xfrm>
            <a:off x="5092996" y="3895332"/>
            <a:ext cx="459665" cy="707450"/>
          </a:xfrm>
          <a:prstGeom prst="donut">
            <a:avLst>
              <a:gd name="adj" fmla="val 9187"/>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41" presetClass="entr" presetSubtype="0" fill="hold" nodeType="withEffect">
                                  <p:stCondLst>
                                    <p:cond delay="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p:cTn id="9"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11"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 dur="500" tmFilter="0,0; .5, 1; 1, 1"/>
                                        <p:tgtEl>
                                          <p:spTgt spid="3">
                                            <p:txEl>
                                              <p:pRg st="0" end="0"/>
                                            </p:txEl>
                                          </p:spTgt>
                                        </p:tgtEl>
                                      </p:cBhvr>
                                    </p:animEffect>
                                  </p:childTnLst>
                                </p:cTn>
                              </p:par>
                            </p:childTnLst>
                          </p:cTn>
                        </p:par>
                        <p:par>
                          <p:cTn id="14" fill="hold">
                            <p:stCondLst>
                              <p:cond delay="1600"/>
                            </p:stCondLst>
                            <p:childTnLst>
                              <p:par>
                                <p:cTn id="15" presetID="41" presetClass="entr" presetSubtype="0" fill="hold" nodeType="afterEffect">
                                  <p:stCondLst>
                                    <p:cond delay="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9"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nodeType="clickEffect">
                                  <p:stCondLst>
                                    <p:cond delay="0"/>
                                  </p:stCondLst>
                                  <p:iterate type="lt">
                                    <p:tmPct val="10000"/>
                                  </p:iterate>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1" presetClass="entr" presetSubtype="0" fill="hold" nodeType="clickEffect">
                                  <p:stCondLst>
                                    <p:cond delay="0"/>
                                  </p:stCondLst>
                                  <p:iterate type="lt">
                                    <p:tmPct val="10000"/>
                                  </p:iterate>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p:cTn id="3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1" presetClass="entr" presetSubtype="0" fill="hold" nodeType="clickEffect">
                                  <p:stCondLst>
                                    <p:cond delay="0"/>
                                  </p:stCondLst>
                                  <p:iterate type="lt">
                                    <p:tmPct val="10000"/>
                                  </p:iterate>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p:cTn id="44"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6"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3">
                                            <p:txEl>
                                              <p:pRg st="5" end="5"/>
                                            </p:txEl>
                                          </p:spTgt>
                                        </p:tgtEl>
                                      </p:cBhvr>
                                    </p:animEffect>
                                  </p:childTnLst>
                                </p:cTn>
                              </p:par>
                            </p:childTnLst>
                          </p:cTn>
                        </p:par>
                        <p:par>
                          <p:cTn id="49" fill="hold">
                            <p:stCondLst>
                              <p:cond delay="1450"/>
                            </p:stCondLst>
                            <p:childTnLst>
                              <p:par>
                                <p:cTn id="50" presetID="41" presetClass="entr" presetSubtype="0" fill="hold" nodeType="afterEffect">
                                  <p:stCondLst>
                                    <p:cond delay="0"/>
                                  </p:stCondLst>
                                  <p:iterate type="lt">
                                    <p:tmPct val="10000"/>
                                  </p:iterate>
                                  <p:childTnLst>
                                    <p:set>
                                      <p:cBhvr>
                                        <p:cTn id="51" dur="1" fill="hold">
                                          <p:stCondLst>
                                            <p:cond delay="0"/>
                                          </p:stCondLst>
                                        </p:cTn>
                                        <p:tgtEl>
                                          <p:spTgt spid="3">
                                            <p:txEl>
                                              <p:pRg st="6" end="6"/>
                                            </p:txEl>
                                          </p:spTgt>
                                        </p:tgtEl>
                                        <p:attrNameLst>
                                          <p:attrName>style.visibility</p:attrName>
                                        </p:attrNameLst>
                                      </p:cBhvr>
                                      <p:to>
                                        <p:strVal val="visible"/>
                                      </p:to>
                                    </p:set>
                                    <p:anim calcmode="lin" valueType="num">
                                      <p:cBhvr>
                                        <p:cTn id="52"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6" end="6"/>
                                            </p:txEl>
                                          </p:spTgt>
                                        </p:tgtEl>
                                      </p:cBhvr>
                                    </p:animEffect>
                                  </p:childTnLst>
                                </p:cTn>
                              </p:par>
                            </p:childTnLst>
                          </p:cTn>
                        </p:par>
                        <p:par>
                          <p:cTn id="57" fill="hold">
                            <p:stCondLst>
                              <p:cond delay="2850"/>
                            </p:stCondLst>
                            <p:childTnLst>
                              <p:par>
                                <p:cTn id="58" presetID="41" presetClass="entr" presetSubtype="0" fill="hold" nodeType="afterEffect">
                                  <p:stCondLst>
                                    <p:cond delay="0"/>
                                  </p:stCondLst>
                                  <p:iterate type="lt">
                                    <p:tmPct val="10000"/>
                                  </p:iterate>
                                  <p:childTnLst>
                                    <p:set>
                                      <p:cBhvr>
                                        <p:cTn id="59" dur="1" fill="hold">
                                          <p:stCondLst>
                                            <p:cond delay="0"/>
                                          </p:stCondLst>
                                        </p:cTn>
                                        <p:tgtEl>
                                          <p:spTgt spid="3">
                                            <p:txEl>
                                              <p:pRg st="7" end="7"/>
                                            </p:txEl>
                                          </p:spTgt>
                                        </p:tgtEl>
                                        <p:attrNameLst>
                                          <p:attrName>style.visibility</p:attrName>
                                        </p:attrNameLst>
                                      </p:cBhvr>
                                      <p:to>
                                        <p:strVal val="visible"/>
                                      </p:to>
                                    </p:set>
                                    <p:anim calcmode="lin" valueType="num">
                                      <p:cBhvr>
                                        <p:cTn id="60"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62"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3">
                                            <p:txEl>
                                              <p:pRg st="7" end="7"/>
                                            </p:txEl>
                                          </p:spTgt>
                                        </p:tgtEl>
                                      </p:cBhvr>
                                    </p:animEffect>
                                  </p:childTnLst>
                                </p:cTn>
                              </p:par>
                            </p:childTnLst>
                          </p:cTn>
                        </p:par>
                        <p:par>
                          <p:cTn id="65" fill="hold">
                            <p:stCondLst>
                              <p:cond delay="5600"/>
                            </p:stCondLst>
                            <p:childTnLst>
                              <p:par>
                                <p:cTn id="66" presetID="41" presetClass="entr" presetSubtype="0" fill="hold" nodeType="afterEffect">
                                  <p:stCondLst>
                                    <p:cond delay="0"/>
                                  </p:stCondLst>
                                  <p:iterate type="lt">
                                    <p:tmPct val="10000"/>
                                  </p:iterate>
                                  <p:childTnLst>
                                    <p:set>
                                      <p:cBhvr>
                                        <p:cTn id="67" dur="1" fill="hold">
                                          <p:stCondLst>
                                            <p:cond delay="0"/>
                                          </p:stCondLst>
                                        </p:cTn>
                                        <p:tgtEl>
                                          <p:spTgt spid="3">
                                            <p:txEl>
                                              <p:pRg st="8" end="8"/>
                                            </p:txEl>
                                          </p:spTgt>
                                        </p:tgtEl>
                                        <p:attrNameLst>
                                          <p:attrName>style.visibility</p:attrName>
                                        </p:attrNameLst>
                                      </p:cBhvr>
                                      <p:to>
                                        <p:strVal val="visible"/>
                                      </p:to>
                                    </p:set>
                                    <p:anim calcmode="lin" valueType="num">
                                      <p:cBhvr>
                                        <p:cTn id="68" dur="50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70" dur="50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3">
                                            <p:txEl>
                                              <p:pRg st="8" end="8"/>
                                            </p:txEl>
                                          </p:spTgt>
                                        </p:tgtEl>
                                      </p:cBhvr>
                                    </p:animEffect>
                                  </p:childTnLst>
                                </p:cTn>
                              </p:par>
                              <p:par>
                                <p:cTn id="73" presetID="1" presetClass="entr" presetSubtype="0" fill="hold" grpId="0" nodeType="withEffect">
                                  <p:stCondLst>
                                    <p:cond delay="0"/>
                                  </p:stCondLst>
                                  <p:iterate type="lt">
                                    <p:tmAbs val="0"/>
                                  </p:iterate>
                                  <p:childTnLst>
                                    <p:set>
                                      <p:cBhvr>
                                        <p:cTn id="74" dur="1" fill="hold">
                                          <p:stCondLst>
                                            <p:cond delay="0"/>
                                          </p:stCondLst>
                                        </p:cTn>
                                        <p:tgtEl>
                                          <p:spTgt spid="3">
                                            <p:txEl>
                                              <p:pRg st="0" end="0"/>
                                            </p:txEl>
                                          </p:spTgt>
                                        </p:tgtEl>
                                        <p:attrNameLst>
                                          <p:attrName>style.visibility</p:attrName>
                                        </p:attrNameLst>
                                      </p:cBhvr>
                                      <p:to>
                                        <p:strVal val="visible"/>
                                      </p:to>
                                    </p:set>
                                  </p:childTnLst>
                                </p:cTn>
                              </p:par>
                              <p:par>
                                <p:cTn id="75" presetID="1" presetClass="entr" presetSubtype="0" fill="hold" grpId="0" nodeType="withEffect">
                                  <p:stCondLst>
                                    <p:cond delay="0"/>
                                  </p:stCondLst>
                                  <p:iterate type="lt">
                                    <p:tmAbs val="0"/>
                                  </p:iterate>
                                  <p:childTnLst>
                                    <p:set>
                                      <p:cBhvr>
                                        <p:cTn id="76" dur="1" fill="hold">
                                          <p:stCondLst>
                                            <p:cond delay="0"/>
                                          </p:stCondLst>
                                        </p:cTn>
                                        <p:tgtEl>
                                          <p:spTgt spid="3">
                                            <p:txEl>
                                              <p:pRg st="1" end="1"/>
                                            </p:txEl>
                                          </p:spTgt>
                                        </p:tgtEl>
                                        <p:attrNameLst>
                                          <p:attrName>style.visibility</p:attrName>
                                        </p:attrNameLst>
                                      </p:cBhvr>
                                      <p:to>
                                        <p:strVal val="visible"/>
                                      </p:to>
                                    </p:set>
                                  </p:childTnLst>
                                </p:cTn>
                              </p:par>
                              <p:par>
                                <p:cTn id="77" presetID="1" presetClass="entr" presetSubtype="0" fill="hold" grpId="0" nodeType="withEffect">
                                  <p:stCondLst>
                                    <p:cond delay="0"/>
                                  </p:stCondLst>
                                  <p:iterate type="lt">
                                    <p:tmAbs val="0"/>
                                  </p:iterate>
                                  <p:childTnLst>
                                    <p:set>
                                      <p:cBhvr>
                                        <p:cTn id="78" dur="1" fill="hold">
                                          <p:stCondLst>
                                            <p:cond delay="0"/>
                                          </p:stCondLst>
                                        </p:cTn>
                                        <p:tgtEl>
                                          <p:spTgt spid="3">
                                            <p:txEl>
                                              <p:pRg st="2" end="2"/>
                                            </p:txEl>
                                          </p:spTgt>
                                        </p:tgtEl>
                                        <p:attrNameLst>
                                          <p:attrName>style.visibility</p:attrName>
                                        </p:attrNameLst>
                                      </p:cBhvr>
                                      <p:to>
                                        <p:strVal val="visible"/>
                                      </p:to>
                                    </p:set>
                                  </p:childTnLst>
                                </p:cTn>
                              </p:par>
                              <p:par>
                                <p:cTn id="79" presetID="1" presetClass="entr" presetSubtype="0" fill="hold" grpId="0" nodeType="withEffect">
                                  <p:stCondLst>
                                    <p:cond delay="0"/>
                                  </p:stCondLst>
                                  <p:iterate type="lt">
                                    <p:tmAbs val="0"/>
                                  </p:iterate>
                                  <p:childTnLst>
                                    <p:set>
                                      <p:cBhvr>
                                        <p:cTn id="80" dur="1" fill="hold">
                                          <p:stCondLst>
                                            <p:cond delay="0"/>
                                          </p:stCondLst>
                                        </p:cTn>
                                        <p:tgtEl>
                                          <p:spTgt spid="3">
                                            <p:txEl>
                                              <p:pRg st="3" end="3"/>
                                            </p:txEl>
                                          </p:spTgt>
                                        </p:tgtEl>
                                        <p:attrNameLst>
                                          <p:attrName>style.visibility</p:attrName>
                                        </p:attrNameLst>
                                      </p:cBhvr>
                                      <p:to>
                                        <p:strVal val="visible"/>
                                      </p:to>
                                    </p:set>
                                  </p:childTnLst>
                                </p:cTn>
                              </p:par>
                              <p:par>
                                <p:cTn id="81" presetID="1" presetClass="entr" presetSubtype="0" fill="hold" grpId="0" nodeType="withEffect">
                                  <p:stCondLst>
                                    <p:cond delay="0"/>
                                  </p:stCondLst>
                                  <p:iterate type="lt">
                                    <p:tmAbs val="0"/>
                                  </p:iterate>
                                  <p:childTnLst>
                                    <p:set>
                                      <p:cBhvr>
                                        <p:cTn id="82" dur="1" fill="hold">
                                          <p:stCondLst>
                                            <p:cond delay="0"/>
                                          </p:stCondLst>
                                        </p:cTn>
                                        <p:tgtEl>
                                          <p:spTgt spid="3">
                                            <p:txEl>
                                              <p:pRg st="5" end="5"/>
                                            </p:txEl>
                                          </p:spTgt>
                                        </p:tgtEl>
                                        <p:attrNameLst>
                                          <p:attrName>style.visibility</p:attrName>
                                        </p:attrNameLst>
                                      </p:cBhvr>
                                      <p:to>
                                        <p:strVal val="visible"/>
                                      </p:to>
                                    </p:set>
                                  </p:childTnLst>
                                </p:cTn>
                              </p:par>
                              <p:par>
                                <p:cTn id="83" presetID="1" presetClass="entr" presetSubtype="0" fill="hold" grpId="0" nodeType="withEffect">
                                  <p:stCondLst>
                                    <p:cond delay="0"/>
                                  </p:stCondLst>
                                  <p:iterate type="lt">
                                    <p:tmAbs val="0"/>
                                  </p:iterate>
                                  <p:childTnLst>
                                    <p:set>
                                      <p:cBhvr>
                                        <p:cTn id="84" dur="1" fill="hold">
                                          <p:stCondLst>
                                            <p:cond delay="0"/>
                                          </p:stCondLst>
                                        </p:cTn>
                                        <p:tgtEl>
                                          <p:spTgt spid="3">
                                            <p:txEl>
                                              <p:pRg st="6" end="6"/>
                                            </p:txEl>
                                          </p:spTgt>
                                        </p:tgtEl>
                                        <p:attrNameLst>
                                          <p:attrName>style.visibility</p:attrName>
                                        </p:attrNameLst>
                                      </p:cBhvr>
                                      <p:to>
                                        <p:strVal val="visible"/>
                                      </p:to>
                                    </p:set>
                                  </p:childTnLst>
                                </p:cTn>
                              </p:par>
                              <p:par>
                                <p:cTn id="85" presetID="1" presetClass="entr" presetSubtype="0" fill="hold" grpId="0" nodeType="withEffect">
                                  <p:stCondLst>
                                    <p:cond delay="0"/>
                                  </p:stCondLst>
                                  <p:iterate type="lt">
                                    <p:tmAbs val="0"/>
                                  </p:iterate>
                                  <p:childTnLst>
                                    <p:set>
                                      <p:cBhvr>
                                        <p:cTn id="86" dur="1" fill="hold">
                                          <p:stCondLst>
                                            <p:cond delay="0"/>
                                          </p:stCondLst>
                                        </p:cTn>
                                        <p:tgtEl>
                                          <p:spTgt spid="3">
                                            <p:txEl>
                                              <p:pRg st="7" end="7"/>
                                            </p:txEl>
                                          </p:spTgt>
                                        </p:tgtEl>
                                        <p:attrNameLst>
                                          <p:attrName>style.visibility</p:attrName>
                                        </p:attrNameLst>
                                      </p:cBhvr>
                                      <p:to>
                                        <p:strVal val="visible"/>
                                      </p:to>
                                    </p:set>
                                  </p:childTnLst>
                                </p:cTn>
                              </p:par>
                              <p:par>
                                <p:cTn id="87" presetID="1" presetClass="entr" presetSubtype="0" fill="hold" grpId="0" nodeType="withEffect">
                                  <p:stCondLst>
                                    <p:cond delay="0"/>
                                  </p:stCondLst>
                                  <p:iterate type="lt">
                                    <p:tmAbs val="0"/>
                                  </p:iterate>
                                  <p:childTnLst>
                                    <p:set>
                                      <p:cBhvr>
                                        <p:cTn id="8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b="1" dirty="0">
                <a:solidFill>
                  <a:schemeClr val="lt1"/>
                </a:solidFill>
              </a:rPr>
              <a:t>S</a:t>
            </a:r>
            <a:r>
              <a:rPr lang="en-US" altLang="zh-CN" b="1" dirty="0" err="1">
                <a:solidFill>
                  <a:schemeClr val="lt1"/>
                </a:solidFill>
              </a:rPr>
              <a:t>oftware</a:t>
            </a:r>
            <a:r>
              <a:rPr lang="en-US" altLang="zh-CN" b="1" dirty="0">
                <a:solidFill>
                  <a:schemeClr val="lt1"/>
                </a:solidFill>
              </a:rPr>
              <a:t> Design – Gather Resource</a:t>
            </a:r>
            <a:endParaRPr b="1" dirty="0">
              <a:solidFill>
                <a:schemeClr val="lt1"/>
              </a:solidFill>
            </a:endParaRPr>
          </a:p>
        </p:txBody>
      </p:sp>
      <p:sp>
        <p:nvSpPr>
          <p:cNvPr id="79" name="Google Shape;79;p16"/>
          <p:cNvSpPr txBox="1">
            <a:spLocks noGrp="1"/>
          </p:cNvSpPr>
          <p:nvPr>
            <p:ph type="body" idx="1"/>
          </p:nvPr>
        </p:nvSpPr>
        <p:spPr>
          <a:xfrm>
            <a:off x="311700" y="1075116"/>
            <a:ext cx="8726284" cy="4294169"/>
          </a:xfrm>
          <a:prstGeom prst="rect">
            <a:avLst/>
          </a:prstGeom>
        </p:spPr>
        <p:txBody>
          <a:bodyPr spcFirstLastPara="1" wrap="square" lIns="91425" tIns="91425" rIns="91425" bIns="91425" anchor="t" anchorCtr="0">
            <a:normAutofit/>
          </a:bodyPr>
          <a:lstStyle/>
          <a:p>
            <a:pPr marL="0" indent="0">
              <a:spcAft>
                <a:spcPts val="1200"/>
              </a:spcAft>
              <a:buNone/>
            </a:pPr>
            <a:r>
              <a:rPr lang="en-US" sz="1400" dirty="0">
                <a:solidFill>
                  <a:schemeClr val="bg1"/>
                </a:solidFill>
              </a:rPr>
              <a:t>- First, Gather sources: </a:t>
            </a:r>
          </a:p>
          <a:p>
            <a:pPr marL="457200" lvl="1" indent="0">
              <a:lnSpc>
                <a:spcPct val="210000"/>
              </a:lnSpc>
              <a:spcAft>
                <a:spcPts val="1200"/>
              </a:spcAft>
              <a:buNone/>
            </a:pPr>
            <a:r>
              <a:rPr lang="en-US" dirty="0">
                <a:solidFill>
                  <a:schemeClr val="bg1"/>
                </a:solidFill>
              </a:rPr>
              <a:t>- Pictures: Hero planes                     Enemy planes:                     Bullet:</a:t>
            </a:r>
          </a:p>
          <a:p>
            <a:pPr marL="457200" lvl="1" indent="0">
              <a:lnSpc>
                <a:spcPct val="210000"/>
              </a:lnSpc>
              <a:spcAft>
                <a:spcPts val="1200"/>
              </a:spcAft>
              <a:buNone/>
            </a:pPr>
            <a:r>
              <a:rPr lang="en-US" dirty="0">
                <a:solidFill>
                  <a:schemeClr val="bg1"/>
                </a:solidFill>
              </a:rPr>
              <a:t>	    Explosion:                    Hero health:                     Pause game: </a:t>
            </a:r>
          </a:p>
          <a:p>
            <a:pPr marL="457200" lvl="1" indent="0">
              <a:lnSpc>
                <a:spcPct val="210000"/>
              </a:lnSpc>
              <a:spcAft>
                <a:spcPts val="1200"/>
              </a:spcAft>
              <a:buNone/>
            </a:pPr>
            <a:r>
              <a:rPr lang="en-US" dirty="0">
                <a:solidFill>
                  <a:schemeClr val="bg1"/>
                </a:solidFill>
              </a:rPr>
              <a:t>	 Exit game:                            Game Over.                                Background: </a:t>
            </a:r>
          </a:p>
          <a:p>
            <a:pPr marL="457200" lvl="1" indent="0">
              <a:spcAft>
                <a:spcPts val="1200"/>
              </a:spcAft>
              <a:buNone/>
            </a:pPr>
            <a:endParaRPr lang="en-US" dirty="0">
              <a:solidFill>
                <a:schemeClr val="bg1"/>
              </a:solidFill>
            </a:endParaRPr>
          </a:p>
          <a:p>
            <a:pPr marL="457200" lvl="1" indent="0">
              <a:spcAft>
                <a:spcPts val="1200"/>
              </a:spcAft>
              <a:buNone/>
            </a:pPr>
            <a:endParaRPr lang="en-US" dirty="0">
              <a:solidFill>
                <a:schemeClr val="bg1"/>
              </a:solidFill>
            </a:endParaRPr>
          </a:p>
          <a:p>
            <a:pPr marL="457200" lvl="1" indent="0">
              <a:spcAft>
                <a:spcPts val="1200"/>
              </a:spcAft>
              <a:buNone/>
            </a:pPr>
            <a:r>
              <a:rPr lang="en-US" dirty="0">
                <a:solidFill>
                  <a:schemeClr val="bg1"/>
                </a:solidFill>
              </a:rPr>
              <a:t>- Sound: Background track, Shooting bullet, Enemy plane explosion.</a:t>
            </a:r>
          </a:p>
          <a:p>
            <a:pPr marL="0" indent="0">
              <a:spcAft>
                <a:spcPts val="1200"/>
              </a:spcAft>
              <a:buNone/>
            </a:pPr>
            <a:endParaRPr lang="en-US" dirty="0">
              <a:solidFill>
                <a:schemeClr val="bg1"/>
              </a:solidFill>
            </a:endParaRPr>
          </a:p>
          <a:p>
            <a:pPr marL="0" indent="0">
              <a:spcAft>
                <a:spcPts val="1200"/>
              </a:spcAft>
              <a:buNone/>
            </a:pPr>
            <a:endParaRPr lang="en-US" dirty="0">
              <a:solidFill>
                <a:schemeClr val="bg1"/>
              </a:solidFill>
            </a:endParaRPr>
          </a:p>
          <a:p>
            <a:pPr marL="0" indent="0">
              <a:spcAft>
                <a:spcPts val="1200"/>
              </a:spcAft>
              <a:buNone/>
            </a:pPr>
            <a:endParaRPr lang="en-US" dirty="0">
              <a:solidFill>
                <a:schemeClr val="bg1"/>
              </a:solidFill>
            </a:endParaRPr>
          </a:p>
        </p:txBody>
      </p:sp>
      <p:pic>
        <p:nvPicPr>
          <p:cNvPr id="1030" name="Picture 6">
            <a:extLst>
              <a:ext uri="{FF2B5EF4-FFF2-40B4-BE49-F238E27FC236}">
                <a16:creationId xmlns:a16="http://schemas.microsoft.com/office/drawing/2014/main" id="{57F51530-4950-F9F0-60A1-027B726D4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360" y="1481574"/>
            <a:ext cx="687240" cy="5727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F70C76B-5175-D336-34F9-2E403927F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286" y="1429283"/>
            <a:ext cx="715876" cy="5727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F41515-275E-D08C-FA05-0FD168FC8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2606" y="1575402"/>
            <a:ext cx="280228" cy="444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48CE8E5-91D2-319A-0CAD-C3E79AEB0F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9014" y="2139165"/>
            <a:ext cx="568589" cy="8528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7BA2632-B365-0341-A6F0-A67E0336F8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1064" y="2217712"/>
            <a:ext cx="1006646" cy="57270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F959A4A-1B23-8DDD-5E06-90A06651F8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2782" y="2504062"/>
            <a:ext cx="1551607" cy="232741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1418FC53-58CB-934F-7BDE-F736BFBB2B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8824" y="1998497"/>
            <a:ext cx="856526" cy="85652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601A0E29-7AF3-E61E-5B54-075943645A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74654" y="2662785"/>
            <a:ext cx="852884" cy="85288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EC57B812-950D-B9FA-CDF8-36CEFC919D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2865" y="2736559"/>
            <a:ext cx="1006646" cy="100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05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zh-CN" b="1" dirty="0">
                <a:solidFill>
                  <a:schemeClr val="lt1"/>
                </a:solidFill>
              </a:rPr>
              <a:t>S</a:t>
            </a:r>
            <a:r>
              <a:rPr lang="en-US" altLang="zh-CN" b="1" dirty="0" err="1">
                <a:solidFill>
                  <a:schemeClr val="lt1"/>
                </a:solidFill>
              </a:rPr>
              <a:t>oftware</a:t>
            </a:r>
            <a:r>
              <a:rPr lang="en-US" altLang="zh-CN" b="1" dirty="0">
                <a:solidFill>
                  <a:schemeClr val="lt1"/>
                </a:solidFill>
              </a:rPr>
              <a:t> Design – </a:t>
            </a:r>
            <a:r>
              <a:rPr lang="en-US" sz="2800" b="1" dirty="0" err="1">
                <a:solidFill>
                  <a:schemeClr val="bg1"/>
                </a:solidFill>
              </a:rPr>
              <a:t>Plane_main.py</a:t>
            </a:r>
            <a:r>
              <a:rPr lang="en-US" sz="2800" dirty="0">
                <a:solidFill>
                  <a:schemeClr val="bg1"/>
                </a:solidFill>
              </a:rPr>
              <a:t>:  </a:t>
            </a:r>
            <a:br>
              <a:rPr lang="en-US" sz="2800" dirty="0">
                <a:solidFill>
                  <a:schemeClr val="bg1"/>
                </a:solidFill>
              </a:rPr>
            </a:br>
            <a:endParaRPr b="1" dirty="0">
              <a:solidFill>
                <a:schemeClr val="lt1"/>
              </a:solidFill>
            </a:endParaRPr>
          </a:p>
        </p:txBody>
      </p:sp>
      <p:sp>
        <p:nvSpPr>
          <p:cNvPr id="79" name="Google Shape;79;p16"/>
          <p:cNvSpPr txBox="1">
            <a:spLocks noGrp="1"/>
          </p:cNvSpPr>
          <p:nvPr>
            <p:ph type="body" idx="1"/>
          </p:nvPr>
        </p:nvSpPr>
        <p:spPr>
          <a:xfrm>
            <a:off x="311699" y="1152474"/>
            <a:ext cx="8699779" cy="4280917"/>
          </a:xfrm>
          <a:prstGeom prst="rect">
            <a:avLst/>
          </a:prstGeom>
        </p:spPr>
        <p:txBody>
          <a:bodyPr spcFirstLastPara="1" wrap="square" lIns="91425" tIns="91425" rIns="91425" bIns="91425" anchor="t" anchorCtr="0">
            <a:normAutofit/>
          </a:bodyPr>
          <a:lstStyle/>
          <a:p>
            <a:pPr marL="0" indent="0">
              <a:spcAft>
                <a:spcPts val="1200"/>
              </a:spcAft>
              <a:buNone/>
            </a:pPr>
            <a:r>
              <a:rPr lang="en-US" sz="1600" dirty="0">
                <a:solidFill>
                  <a:schemeClr val="bg1"/>
                </a:solidFill>
              </a:rPr>
              <a:t> </a:t>
            </a:r>
          </a:p>
          <a:p>
            <a:pPr marL="0" indent="0">
              <a:spcAft>
                <a:spcPts val="1200"/>
              </a:spcAft>
              <a:buNone/>
            </a:pPr>
            <a:endParaRPr lang="en-US" dirty="0">
              <a:solidFill>
                <a:schemeClr val="bg1"/>
              </a:solidFill>
            </a:endParaRPr>
          </a:p>
          <a:p>
            <a:pPr marL="0" indent="0">
              <a:spcAft>
                <a:spcPts val="1200"/>
              </a:spcAft>
              <a:buNone/>
            </a:pPr>
            <a:r>
              <a:rPr lang="en-US" dirty="0">
                <a:solidFill>
                  <a:schemeClr val="bg1"/>
                </a:solidFill>
              </a:rPr>
              <a:t> </a:t>
            </a:r>
          </a:p>
        </p:txBody>
      </p:sp>
      <p:sp>
        <p:nvSpPr>
          <p:cNvPr id="2" name="TextBox 1">
            <a:extLst>
              <a:ext uri="{FF2B5EF4-FFF2-40B4-BE49-F238E27FC236}">
                <a16:creationId xmlns:a16="http://schemas.microsoft.com/office/drawing/2014/main" id="{85C9FE89-4202-BFB6-E28B-AA96B54EEDCE}"/>
              </a:ext>
            </a:extLst>
          </p:cNvPr>
          <p:cNvSpPr txBox="1"/>
          <p:nvPr/>
        </p:nvSpPr>
        <p:spPr>
          <a:xfrm>
            <a:off x="311699" y="964748"/>
            <a:ext cx="6793437" cy="4493538"/>
          </a:xfrm>
          <a:prstGeom prst="rect">
            <a:avLst/>
          </a:prstGeom>
          <a:noFill/>
        </p:spPr>
        <p:txBody>
          <a:bodyPr wrap="square" rtlCol="0">
            <a:spAutoFit/>
          </a:bodyPr>
          <a:lstStyle/>
          <a:p>
            <a:pPr>
              <a:lnSpc>
                <a:spcPct val="150000"/>
              </a:lnSpc>
              <a:buClr>
                <a:schemeClr val="bg1"/>
              </a:buClr>
            </a:pPr>
            <a:r>
              <a:rPr lang="en-US" sz="1300" b="1" dirty="0">
                <a:solidFill>
                  <a:schemeClr val="bg1"/>
                </a:solidFill>
              </a:rPr>
              <a:t>- Game Flow Management</a:t>
            </a:r>
            <a:r>
              <a:rPr lang="en-US" sz="1300" dirty="0">
                <a:solidFill>
                  <a:schemeClr val="bg1"/>
                </a:solidFill>
              </a:rPr>
              <a:t>: </a:t>
            </a:r>
          </a:p>
          <a:p>
            <a:pPr lvl="1">
              <a:lnSpc>
                <a:spcPct val="150000"/>
              </a:lnSpc>
              <a:buClr>
                <a:schemeClr val="bg1"/>
              </a:buClr>
            </a:pPr>
            <a:r>
              <a:rPr lang="en-US" sz="1300" dirty="0">
                <a:solidFill>
                  <a:schemeClr val="bg1"/>
                </a:solidFill>
              </a:rPr>
              <a:t>	- Game initialization and main loop (60 FPS)</a:t>
            </a:r>
          </a:p>
          <a:p>
            <a:pPr lvl="7">
              <a:lnSpc>
                <a:spcPct val="150000"/>
              </a:lnSpc>
              <a:buClr>
                <a:schemeClr val="bg1"/>
              </a:buClr>
            </a:pPr>
            <a:r>
              <a:rPr lang="en-US" sz="1300" dirty="0">
                <a:solidFill>
                  <a:schemeClr val="bg1"/>
                </a:solidFill>
              </a:rPr>
              <a:t>	- State transitions (running, paused, game over, exit)</a:t>
            </a:r>
          </a:p>
          <a:p>
            <a:pPr lvl="4">
              <a:lnSpc>
                <a:spcPct val="150000"/>
              </a:lnSpc>
              <a:buClr>
                <a:schemeClr val="bg1"/>
              </a:buClr>
            </a:pPr>
            <a:r>
              <a:rPr lang="en-US" sz="1300" dirty="0">
                <a:solidFill>
                  <a:schemeClr val="bg1"/>
                </a:solidFill>
              </a:rPr>
              <a:t>	- Event handling for both </a:t>
            </a:r>
            <a:r>
              <a:rPr lang="en-US" sz="1300" dirty="0" err="1">
                <a:solidFill>
                  <a:schemeClr val="bg1"/>
                </a:solidFill>
              </a:rPr>
              <a:t>Pygame</a:t>
            </a:r>
            <a:r>
              <a:rPr lang="en-US" sz="1300" dirty="0">
                <a:solidFill>
                  <a:schemeClr val="bg1"/>
                </a:solidFill>
              </a:rPr>
              <a:t> and GPIO</a:t>
            </a:r>
          </a:p>
          <a:p>
            <a:pPr>
              <a:lnSpc>
                <a:spcPct val="150000"/>
              </a:lnSpc>
              <a:buClr>
                <a:schemeClr val="bg1"/>
              </a:buClr>
            </a:pPr>
            <a:r>
              <a:rPr lang="en-US" sz="1300" b="1" dirty="0">
                <a:solidFill>
                  <a:schemeClr val="bg1"/>
                </a:solidFill>
              </a:rPr>
              <a:t>- Sound System</a:t>
            </a:r>
            <a:r>
              <a:rPr lang="en-US" sz="1300" dirty="0">
                <a:solidFill>
                  <a:schemeClr val="bg1"/>
                </a:solidFill>
              </a:rPr>
              <a:t>: </a:t>
            </a:r>
          </a:p>
          <a:p>
            <a:pPr>
              <a:lnSpc>
                <a:spcPct val="150000"/>
              </a:lnSpc>
              <a:buClr>
                <a:schemeClr val="bg1"/>
              </a:buClr>
            </a:pPr>
            <a:r>
              <a:rPr lang="en-US" sz="1300" dirty="0">
                <a:solidFill>
                  <a:schemeClr val="bg1"/>
                </a:solidFill>
              </a:rPr>
              <a:t>	- Background music loop</a:t>
            </a:r>
          </a:p>
          <a:p>
            <a:pPr>
              <a:lnSpc>
                <a:spcPct val="150000"/>
              </a:lnSpc>
              <a:buClr>
                <a:schemeClr val="bg1"/>
              </a:buClr>
            </a:pPr>
            <a:r>
              <a:rPr lang="en-US" sz="1300" dirty="0">
                <a:solidFill>
                  <a:schemeClr val="bg1"/>
                </a:solidFill>
              </a:rPr>
              <a:t>	- Shoot, Explosion sound </a:t>
            </a:r>
          </a:p>
          <a:p>
            <a:pPr>
              <a:lnSpc>
                <a:spcPct val="150000"/>
              </a:lnSpc>
              <a:buClr>
                <a:schemeClr val="bg1"/>
              </a:buClr>
            </a:pPr>
            <a:r>
              <a:rPr lang="en-US" sz="1300" b="1" dirty="0">
                <a:solidFill>
                  <a:schemeClr val="bg1"/>
                </a:solidFill>
              </a:rPr>
              <a:t>- Timer System</a:t>
            </a:r>
            <a:r>
              <a:rPr lang="en-US" sz="1300" dirty="0">
                <a:solidFill>
                  <a:schemeClr val="bg1"/>
                </a:solidFill>
              </a:rPr>
              <a:t>:</a:t>
            </a:r>
          </a:p>
          <a:p>
            <a:pPr>
              <a:lnSpc>
                <a:spcPct val="150000"/>
              </a:lnSpc>
              <a:buClr>
                <a:schemeClr val="bg1"/>
              </a:buClr>
            </a:pPr>
            <a:r>
              <a:rPr lang="en-US" sz="1300" dirty="0">
                <a:solidFill>
                  <a:schemeClr val="bg1"/>
                </a:solidFill>
              </a:rPr>
              <a:t>	- Enemy creation timer (every 1 second)</a:t>
            </a:r>
          </a:p>
          <a:p>
            <a:pPr>
              <a:lnSpc>
                <a:spcPct val="150000"/>
              </a:lnSpc>
              <a:buClr>
                <a:schemeClr val="bg1"/>
              </a:buClr>
            </a:pPr>
            <a:r>
              <a:rPr lang="en-US" sz="1300" b="1" dirty="0">
                <a:solidFill>
                  <a:schemeClr val="bg1"/>
                </a:solidFill>
              </a:rPr>
              <a:t>- Hardware control:</a:t>
            </a:r>
            <a:endParaRPr lang="en-US" sz="1300" dirty="0">
              <a:solidFill>
                <a:schemeClr val="bg1"/>
              </a:solidFill>
            </a:endParaRPr>
          </a:p>
          <a:p>
            <a:pPr lvl="2">
              <a:lnSpc>
                <a:spcPct val="150000"/>
              </a:lnSpc>
              <a:buClr>
                <a:schemeClr val="bg1"/>
              </a:buClr>
            </a:pPr>
            <a:r>
              <a:rPr lang="en-US" sz="1300" dirty="0">
                <a:solidFill>
                  <a:schemeClr val="bg1"/>
                </a:solidFill>
              </a:rPr>
              <a:t>	- Configures GPIO buttons (2, 3, 17, 27) for game controls</a:t>
            </a:r>
          </a:p>
          <a:p>
            <a:pPr lvl="2">
              <a:lnSpc>
                <a:spcPct val="150000"/>
              </a:lnSpc>
              <a:buClr>
                <a:schemeClr val="bg1"/>
              </a:buClr>
            </a:pPr>
            <a:r>
              <a:rPr lang="en-US" sz="1300" dirty="0">
                <a:solidFill>
                  <a:schemeClr val="bg1"/>
                </a:solidFill>
              </a:rPr>
              <a:t>	- Implements callback functions for button events</a:t>
            </a:r>
          </a:p>
          <a:p>
            <a:pPr lvl="2">
              <a:lnSpc>
                <a:spcPct val="150000"/>
              </a:lnSpc>
              <a:buClr>
                <a:schemeClr val="bg1"/>
              </a:buClr>
            </a:pPr>
            <a:r>
              <a:rPr lang="en-US" sz="1300" dirty="0">
                <a:solidFill>
                  <a:schemeClr val="bg1"/>
                </a:solidFill>
              </a:rPr>
              <a:t>	- Controls the status LED on GPIO 4</a:t>
            </a:r>
          </a:p>
          <a:p>
            <a:pPr>
              <a:lnSpc>
                <a:spcPct val="150000"/>
              </a:lnSpc>
              <a:buClr>
                <a:schemeClr val="bg1"/>
              </a:buClr>
            </a:pPr>
            <a:endParaRPr lang="en-US" sz="1300" dirty="0">
              <a:solidFill>
                <a:schemeClr val="bg1"/>
              </a:solidFill>
            </a:endParaRPr>
          </a:p>
          <a:p>
            <a:endParaRPr lang="en-US" sz="1300" dirty="0"/>
          </a:p>
        </p:txBody>
      </p:sp>
      <p:pic>
        <p:nvPicPr>
          <p:cNvPr id="17" name="Picture 16" descr="A circuit board with wires connected to it&#10;&#10;Description automatically generated">
            <a:extLst>
              <a:ext uri="{FF2B5EF4-FFF2-40B4-BE49-F238E27FC236}">
                <a16:creationId xmlns:a16="http://schemas.microsoft.com/office/drawing/2014/main" id="{E8CD7536-BA92-F4E3-91C2-253FA6DCB212}"/>
              </a:ext>
            </a:extLst>
          </p:cNvPr>
          <p:cNvPicPr>
            <a:picLocks noChangeAspect="1"/>
          </p:cNvPicPr>
          <p:nvPr/>
        </p:nvPicPr>
        <p:blipFill rotWithShape="1">
          <a:blip r:embed="rId3"/>
          <a:srcRect l="5796" t="65335" r="38164"/>
          <a:stretch/>
        </p:blipFill>
        <p:spPr>
          <a:xfrm>
            <a:off x="5175917" y="2061420"/>
            <a:ext cx="2882390" cy="1337232"/>
          </a:xfrm>
          <a:prstGeom prst="rect">
            <a:avLst/>
          </a:prstGeom>
        </p:spPr>
      </p:pic>
      <p:sp>
        <p:nvSpPr>
          <p:cNvPr id="24" name="TextBox 23">
            <a:extLst>
              <a:ext uri="{FF2B5EF4-FFF2-40B4-BE49-F238E27FC236}">
                <a16:creationId xmlns:a16="http://schemas.microsoft.com/office/drawing/2014/main" id="{A68EF5E9-3905-826D-27DB-D65046491A1D}"/>
              </a:ext>
            </a:extLst>
          </p:cNvPr>
          <p:cNvSpPr txBox="1"/>
          <p:nvPr/>
        </p:nvSpPr>
        <p:spPr>
          <a:xfrm>
            <a:off x="5362735" y="2868662"/>
            <a:ext cx="845861" cy="307777"/>
          </a:xfrm>
          <a:prstGeom prst="rect">
            <a:avLst/>
          </a:prstGeom>
          <a:noFill/>
        </p:spPr>
        <p:txBody>
          <a:bodyPr wrap="square" rtlCol="0">
            <a:spAutoFit/>
          </a:bodyPr>
          <a:lstStyle/>
          <a:p>
            <a:r>
              <a:rPr lang="en-US" dirty="0">
                <a:solidFill>
                  <a:srgbClr val="FF0000"/>
                </a:solidFill>
                <a:highlight>
                  <a:srgbClr val="FFFF00"/>
                </a:highlight>
              </a:rPr>
              <a:t>Left</a:t>
            </a:r>
          </a:p>
        </p:txBody>
      </p:sp>
      <p:sp>
        <p:nvSpPr>
          <p:cNvPr id="25" name="TextBox 24">
            <a:extLst>
              <a:ext uri="{FF2B5EF4-FFF2-40B4-BE49-F238E27FC236}">
                <a16:creationId xmlns:a16="http://schemas.microsoft.com/office/drawing/2014/main" id="{62D29D52-2E0E-E608-AEA5-2645CCAE5F78}"/>
              </a:ext>
            </a:extLst>
          </p:cNvPr>
          <p:cNvSpPr txBox="1"/>
          <p:nvPr/>
        </p:nvSpPr>
        <p:spPr>
          <a:xfrm>
            <a:off x="6259275" y="2873400"/>
            <a:ext cx="845861" cy="307777"/>
          </a:xfrm>
          <a:prstGeom prst="rect">
            <a:avLst/>
          </a:prstGeom>
          <a:noFill/>
        </p:spPr>
        <p:txBody>
          <a:bodyPr wrap="square" rtlCol="0">
            <a:spAutoFit/>
          </a:bodyPr>
          <a:lstStyle/>
          <a:p>
            <a:r>
              <a:rPr lang="en-US" dirty="0">
                <a:solidFill>
                  <a:srgbClr val="FF0000"/>
                </a:solidFill>
                <a:highlight>
                  <a:srgbClr val="FFFF00"/>
                </a:highlight>
              </a:rPr>
              <a:t>Right</a:t>
            </a:r>
          </a:p>
        </p:txBody>
      </p:sp>
      <p:sp>
        <p:nvSpPr>
          <p:cNvPr id="26" name="TextBox 25">
            <a:extLst>
              <a:ext uri="{FF2B5EF4-FFF2-40B4-BE49-F238E27FC236}">
                <a16:creationId xmlns:a16="http://schemas.microsoft.com/office/drawing/2014/main" id="{2375B9DF-04A9-5A92-C3F0-40C04FBDA34E}"/>
              </a:ext>
            </a:extLst>
          </p:cNvPr>
          <p:cNvSpPr txBox="1"/>
          <p:nvPr/>
        </p:nvSpPr>
        <p:spPr>
          <a:xfrm>
            <a:off x="5612837" y="3292932"/>
            <a:ext cx="1186724" cy="307777"/>
          </a:xfrm>
          <a:prstGeom prst="rect">
            <a:avLst/>
          </a:prstGeom>
          <a:noFill/>
        </p:spPr>
        <p:txBody>
          <a:bodyPr wrap="square" rtlCol="0">
            <a:spAutoFit/>
          </a:bodyPr>
          <a:lstStyle/>
          <a:p>
            <a:r>
              <a:rPr lang="en-US" dirty="0">
                <a:solidFill>
                  <a:srgbClr val="FF0000"/>
                </a:solidFill>
                <a:highlight>
                  <a:srgbClr val="FFFF00"/>
                </a:highlight>
              </a:rPr>
              <a:t>Shoot bullet</a:t>
            </a:r>
          </a:p>
        </p:txBody>
      </p:sp>
      <p:sp>
        <p:nvSpPr>
          <p:cNvPr id="27" name="TextBox 26">
            <a:extLst>
              <a:ext uri="{FF2B5EF4-FFF2-40B4-BE49-F238E27FC236}">
                <a16:creationId xmlns:a16="http://schemas.microsoft.com/office/drawing/2014/main" id="{47A10B77-AA87-06A4-04F8-041EDEE227A4}"/>
              </a:ext>
            </a:extLst>
          </p:cNvPr>
          <p:cNvSpPr txBox="1"/>
          <p:nvPr/>
        </p:nvSpPr>
        <p:spPr>
          <a:xfrm>
            <a:off x="6922516" y="2633021"/>
            <a:ext cx="2442669" cy="307777"/>
          </a:xfrm>
          <a:prstGeom prst="rect">
            <a:avLst/>
          </a:prstGeom>
          <a:noFill/>
        </p:spPr>
        <p:txBody>
          <a:bodyPr wrap="square" rtlCol="0">
            <a:spAutoFit/>
          </a:bodyPr>
          <a:lstStyle/>
          <a:p>
            <a:r>
              <a:rPr lang="en-US" dirty="0">
                <a:solidFill>
                  <a:srgbClr val="FF0000"/>
                </a:solidFill>
                <a:highlight>
                  <a:srgbClr val="FFFF00"/>
                </a:highlight>
              </a:rPr>
              <a:t>Pause /Resume/ Exit</a:t>
            </a:r>
          </a:p>
        </p:txBody>
      </p:sp>
      <p:sp>
        <p:nvSpPr>
          <p:cNvPr id="29" name="TextBox 28">
            <a:extLst>
              <a:ext uri="{FF2B5EF4-FFF2-40B4-BE49-F238E27FC236}">
                <a16:creationId xmlns:a16="http://schemas.microsoft.com/office/drawing/2014/main" id="{F012F8EB-8159-5596-BFB4-BEAAB13AFEA7}"/>
              </a:ext>
            </a:extLst>
          </p:cNvPr>
          <p:cNvSpPr txBox="1"/>
          <p:nvPr/>
        </p:nvSpPr>
        <p:spPr>
          <a:xfrm>
            <a:off x="7105136" y="2005745"/>
            <a:ext cx="1968649" cy="307777"/>
          </a:xfrm>
          <a:prstGeom prst="rect">
            <a:avLst/>
          </a:prstGeom>
          <a:noFill/>
        </p:spPr>
        <p:txBody>
          <a:bodyPr wrap="square" rtlCol="0">
            <a:spAutoFit/>
          </a:bodyPr>
          <a:lstStyle/>
          <a:p>
            <a:r>
              <a:rPr lang="en-US" dirty="0">
                <a:solidFill>
                  <a:srgbClr val="FF0000"/>
                </a:solidFill>
                <a:highlight>
                  <a:srgbClr val="FFFF00"/>
                </a:highlight>
              </a:rPr>
              <a:t>LED game indicator</a:t>
            </a:r>
          </a:p>
        </p:txBody>
      </p:sp>
    </p:spTree>
    <p:extLst>
      <p:ext uri="{BB962C8B-B14F-4D97-AF65-F5344CB8AC3E}">
        <p14:creationId xmlns:p14="http://schemas.microsoft.com/office/powerpoint/2010/main" val="937717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zh-CN" b="1" dirty="0">
                <a:solidFill>
                  <a:schemeClr val="lt1"/>
                </a:solidFill>
              </a:rPr>
              <a:t>S</a:t>
            </a:r>
            <a:r>
              <a:rPr lang="en-US" altLang="zh-CN" b="1" dirty="0" err="1">
                <a:solidFill>
                  <a:schemeClr val="lt1"/>
                </a:solidFill>
              </a:rPr>
              <a:t>oftware</a:t>
            </a:r>
            <a:r>
              <a:rPr lang="en-US" altLang="zh-CN" b="1" dirty="0">
                <a:solidFill>
                  <a:schemeClr val="lt1"/>
                </a:solidFill>
              </a:rPr>
              <a:t> Design – </a:t>
            </a:r>
            <a:r>
              <a:rPr lang="en-US" sz="2800" b="1" dirty="0" err="1">
                <a:solidFill>
                  <a:schemeClr val="bg1"/>
                </a:solidFill>
              </a:rPr>
              <a:t>Plane_main.py</a:t>
            </a:r>
            <a:r>
              <a:rPr lang="en-US" sz="2800" dirty="0">
                <a:solidFill>
                  <a:schemeClr val="bg1"/>
                </a:solidFill>
              </a:rPr>
              <a:t> </a:t>
            </a:r>
            <a:br>
              <a:rPr lang="en-US" sz="2800" dirty="0">
                <a:solidFill>
                  <a:schemeClr val="bg1"/>
                </a:solidFill>
              </a:rPr>
            </a:br>
            <a:endParaRPr b="1" dirty="0">
              <a:solidFill>
                <a:schemeClr val="lt1"/>
              </a:solidFill>
            </a:endParaRPr>
          </a:p>
        </p:txBody>
      </p:sp>
      <p:sp>
        <p:nvSpPr>
          <p:cNvPr id="79" name="Google Shape;79;p16"/>
          <p:cNvSpPr txBox="1">
            <a:spLocks noGrp="1"/>
          </p:cNvSpPr>
          <p:nvPr>
            <p:ph type="body" idx="1"/>
          </p:nvPr>
        </p:nvSpPr>
        <p:spPr>
          <a:xfrm>
            <a:off x="311699" y="1152474"/>
            <a:ext cx="8699779" cy="4280917"/>
          </a:xfrm>
          <a:prstGeom prst="rect">
            <a:avLst/>
          </a:prstGeom>
        </p:spPr>
        <p:txBody>
          <a:bodyPr spcFirstLastPara="1" wrap="square" lIns="91425" tIns="91425" rIns="91425" bIns="91425" anchor="t" anchorCtr="0">
            <a:normAutofit/>
          </a:bodyPr>
          <a:lstStyle/>
          <a:p>
            <a:pPr marL="0" indent="0">
              <a:spcAft>
                <a:spcPts val="1200"/>
              </a:spcAft>
              <a:buNone/>
            </a:pPr>
            <a:r>
              <a:rPr lang="en-US" sz="1600" dirty="0">
                <a:solidFill>
                  <a:schemeClr val="bg1"/>
                </a:solidFill>
              </a:rPr>
              <a:t> </a:t>
            </a:r>
          </a:p>
          <a:p>
            <a:pPr marL="0" indent="0">
              <a:spcAft>
                <a:spcPts val="1200"/>
              </a:spcAft>
              <a:buNone/>
            </a:pPr>
            <a:endParaRPr lang="en-US" dirty="0">
              <a:solidFill>
                <a:schemeClr val="bg1"/>
              </a:solidFill>
            </a:endParaRPr>
          </a:p>
          <a:p>
            <a:pPr marL="0" indent="0">
              <a:spcAft>
                <a:spcPts val="1200"/>
              </a:spcAft>
              <a:buNone/>
            </a:pPr>
            <a:r>
              <a:rPr lang="en-US" dirty="0">
                <a:solidFill>
                  <a:schemeClr val="bg1"/>
                </a:solidFill>
              </a:rPr>
              <a:t> </a:t>
            </a:r>
          </a:p>
        </p:txBody>
      </p:sp>
      <p:sp>
        <p:nvSpPr>
          <p:cNvPr id="2" name="TextBox 1">
            <a:extLst>
              <a:ext uri="{FF2B5EF4-FFF2-40B4-BE49-F238E27FC236}">
                <a16:creationId xmlns:a16="http://schemas.microsoft.com/office/drawing/2014/main" id="{85C9FE89-4202-BFB6-E28B-AA96B54EEDCE}"/>
              </a:ext>
            </a:extLst>
          </p:cNvPr>
          <p:cNvSpPr txBox="1"/>
          <p:nvPr/>
        </p:nvSpPr>
        <p:spPr>
          <a:xfrm>
            <a:off x="311699" y="1085074"/>
            <a:ext cx="6014673" cy="3593291"/>
          </a:xfrm>
          <a:prstGeom prst="rect">
            <a:avLst/>
          </a:prstGeom>
          <a:noFill/>
        </p:spPr>
        <p:txBody>
          <a:bodyPr wrap="square" rtlCol="0">
            <a:spAutoFit/>
          </a:bodyPr>
          <a:lstStyle/>
          <a:p>
            <a:pPr>
              <a:lnSpc>
                <a:spcPct val="150000"/>
              </a:lnSpc>
              <a:buClr>
                <a:schemeClr val="bg1"/>
              </a:buClr>
            </a:pPr>
            <a:r>
              <a:rPr lang="en-US" sz="1300" b="1" dirty="0">
                <a:solidFill>
                  <a:schemeClr val="bg1"/>
                </a:solidFill>
              </a:rPr>
              <a:t>- Hero's Health:</a:t>
            </a:r>
            <a:endParaRPr lang="en-US" sz="1300" dirty="0">
              <a:solidFill>
                <a:schemeClr val="bg1"/>
              </a:solidFill>
            </a:endParaRPr>
          </a:p>
          <a:p>
            <a:pPr>
              <a:lnSpc>
                <a:spcPct val="150000"/>
              </a:lnSpc>
              <a:buClr>
                <a:schemeClr val="bg1"/>
              </a:buClr>
            </a:pPr>
            <a:r>
              <a:rPr lang="en-US" sz="1300" dirty="0">
                <a:solidFill>
                  <a:schemeClr val="bg1"/>
                </a:solidFill>
              </a:rPr>
              <a:t>	- Maintains 5 initial health points</a:t>
            </a:r>
          </a:p>
          <a:p>
            <a:pPr>
              <a:lnSpc>
                <a:spcPct val="150000"/>
              </a:lnSpc>
              <a:buClr>
                <a:schemeClr val="bg1"/>
              </a:buClr>
            </a:pPr>
            <a:r>
              <a:rPr lang="en-US" sz="1300" dirty="0">
                <a:solidFill>
                  <a:schemeClr val="bg1"/>
                </a:solidFill>
              </a:rPr>
              <a:t>	- Removes heart sprites when health is lost</a:t>
            </a:r>
          </a:p>
          <a:p>
            <a:pPr>
              <a:lnSpc>
                <a:spcPct val="150000"/>
              </a:lnSpc>
              <a:buClr>
                <a:schemeClr val="bg1"/>
              </a:buClr>
            </a:pPr>
            <a:r>
              <a:rPr lang="en-US" sz="1300" dirty="0">
                <a:solidFill>
                  <a:schemeClr val="bg1"/>
                </a:solidFill>
              </a:rPr>
              <a:t>	- Triggers game over when health reaches zero</a:t>
            </a:r>
          </a:p>
          <a:p>
            <a:pPr>
              <a:lnSpc>
                <a:spcPct val="150000"/>
              </a:lnSpc>
              <a:buClr>
                <a:schemeClr val="bg1"/>
              </a:buClr>
            </a:pPr>
            <a:r>
              <a:rPr lang="en-US" sz="1300" b="1" dirty="0">
                <a:solidFill>
                  <a:schemeClr val="bg1"/>
                </a:solidFill>
              </a:rPr>
              <a:t>- Score management:</a:t>
            </a:r>
            <a:endParaRPr lang="en-US" sz="1300" dirty="0">
              <a:solidFill>
                <a:schemeClr val="bg1"/>
              </a:solidFill>
            </a:endParaRPr>
          </a:p>
          <a:p>
            <a:pPr>
              <a:lnSpc>
                <a:spcPct val="150000"/>
              </a:lnSpc>
              <a:buClr>
                <a:schemeClr val="bg1"/>
              </a:buClr>
            </a:pPr>
            <a:r>
              <a:rPr lang="en-US" sz="1300" dirty="0">
                <a:solidFill>
                  <a:schemeClr val="bg1"/>
                </a:solidFill>
              </a:rPr>
              <a:t>	- Awards 10 points for each destroyed enemy</a:t>
            </a:r>
          </a:p>
          <a:p>
            <a:pPr>
              <a:lnSpc>
                <a:spcPct val="150000"/>
              </a:lnSpc>
              <a:buClr>
                <a:schemeClr val="bg1"/>
              </a:buClr>
            </a:pPr>
            <a:r>
              <a:rPr lang="en-US" sz="1300" dirty="0">
                <a:solidFill>
                  <a:schemeClr val="bg1"/>
                </a:solidFill>
              </a:rPr>
              <a:t>	- Renders score display at the top of the screen</a:t>
            </a:r>
          </a:p>
          <a:p>
            <a:pPr>
              <a:lnSpc>
                <a:spcPct val="150000"/>
              </a:lnSpc>
              <a:buClr>
                <a:schemeClr val="bg1"/>
              </a:buClr>
              <a:buFont typeface="Arial" panose="020B0604020202020204" pitchFamily="34" charset="0"/>
              <a:buChar char="•"/>
            </a:pPr>
            <a:r>
              <a:rPr lang="en-US" sz="1300" b="1" dirty="0">
                <a:solidFill>
                  <a:schemeClr val="bg1"/>
                </a:solidFill>
              </a:rPr>
              <a:t>Collision Detection</a:t>
            </a:r>
            <a:r>
              <a:rPr lang="en-US" sz="1300" dirty="0">
                <a:solidFill>
                  <a:schemeClr val="bg1"/>
                </a:solidFill>
              </a:rPr>
              <a:t>: </a:t>
            </a:r>
          </a:p>
          <a:p>
            <a:pPr>
              <a:lnSpc>
                <a:spcPct val="150000"/>
              </a:lnSpc>
              <a:buClr>
                <a:schemeClr val="bg1"/>
              </a:buClr>
            </a:pPr>
            <a:r>
              <a:rPr lang="en-US" sz="1300" dirty="0">
                <a:solidFill>
                  <a:schemeClr val="bg1"/>
                </a:solidFill>
              </a:rPr>
              <a:t>	- Bullet-to-Enemy collisions (score points)</a:t>
            </a:r>
          </a:p>
          <a:p>
            <a:pPr>
              <a:lnSpc>
                <a:spcPct val="150000"/>
              </a:lnSpc>
              <a:buClr>
                <a:schemeClr val="bg1"/>
              </a:buClr>
            </a:pPr>
            <a:r>
              <a:rPr lang="en-US" sz="1300" dirty="0">
                <a:solidFill>
                  <a:schemeClr val="bg1"/>
                </a:solidFill>
              </a:rPr>
              <a:t>	- Enemy-to-Hero collisions (lose health)</a:t>
            </a:r>
          </a:p>
          <a:p>
            <a:pPr>
              <a:lnSpc>
                <a:spcPct val="150000"/>
              </a:lnSpc>
              <a:buClr>
                <a:schemeClr val="bg1"/>
              </a:buClr>
            </a:pPr>
            <a:r>
              <a:rPr lang="en-US" sz="1300" dirty="0">
                <a:solidFill>
                  <a:schemeClr val="bg1"/>
                </a:solidFill>
              </a:rPr>
              <a:t>	- Enemy escaping bottom of screen (lose health)</a:t>
            </a:r>
          </a:p>
          <a:p>
            <a:endParaRPr lang="en-US" sz="1300" dirty="0"/>
          </a:p>
        </p:txBody>
      </p:sp>
      <p:pic>
        <p:nvPicPr>
          <p:cNvPr id="6" name="Picture 5" descr="A purple and yellow spaceship&#10;&#10;Description automatically generated">
            <a:extLst>
              <a:ext uri="{FF2B5EF4-FFF2-40B4-BE49-F238E27FC236}">
                <a16:creationId xmlns:a16="http://schemas.microsoft.com/office/drawing/2014/main" id="{16151989-43D3-5BA0-A2EF-04DF82CBB717}"/>
              </a:ext>
            </a:extLst>
          </p:cNvPr>
          <p:cNvPicPr>
            <a:picLocks noChangeAspect="1"/>
          </p:cNvPicPr>
          <p:nvPr/>
        </p:nvPicPr>
        <p:blipFill>
          <a:blip r:embed="rId3"/>
          <a:stretch>
            <a:fillRect/>
          </a:stretch>
        </p:blipFill>
        <p:spPr>
          <a:xfrm>
            <a:off x="5809621" y="1017725"/>
            <a:ext cx="1397000" cy="1130300"/>
          </a:xfrm>
          <a:prstGeom prst="rect">
            <a:avLst/>
          </a:prstGeom>
        </p:spPr>
      </p:pic>
      <p:sp>
        <p:nvSpPr>
          <p:cNvPr id="7" name="TextBox 6">
            <a:extLst>
              <a:ext uri="{FF2B5EF4-FFF2-40B4-BE49-F238E27FC236}">
                <a16:creationId xmlns:a16="http://schemas.microsoft.com/office/drawing/2014/main" id="{133321F7-BA94-0977-31DB-15BF9A1DE439}"/>
              </a:ext>
            </a:extLst>
          </p:cNvPr>
          <p:cNvSpPr txBox="1"/>
          <p:nvPr/>
        </p:nvSpPr>
        <p:spPr>
          <a:xfrm>
            <a:off x="7268022" y="1489378"/>
            <a:ext cx="2158410" cy="276999"/>
          </a:xfrm>
          <a:prstGeom prst="rect">
            <a:avLst/>
          </a:prstGeom>
          <a:noFill/>
        </p:spPr>
        <p:txBody>
          <a:bodyPr wrap="square" rtlCol="0">
            <a:spAutoFit/>
          </a:bodyPr>
          <a:lstStyle/>
          <a:p>
            <a:r>
              <a:rPr lang="en-US" sz="1200" dirty="0">
                <a:solidFill>
                  <a:schemeClr val="bg1"/>
                </a:solidFill>
              </a:rPr>
              <a:t>Bullet-to-Enemy collision</a:t>
            </a:r>
          </a:p>
        </p:txBody>
      </p:sp>
      <p:pic>
        <p:nvPicPr>
          <p:cNvPr id="9" name="Picture 8" descr="A screenshot of a video game&#10;&#10;Description automatically generated">
            <a:extLst>
              <a:ext uri="{FF2B5EF4-FFF2-40B4-BE49-F238E27FC236}">
                <a16:creationId xmlns:a16="http://schemas.microsoft.com/office/drawing/2014/main" id="{806B8F9D-4DC5-3422-B00B-AC7F1A938B84}"/>
              </a:ext>
            </a:extLst>
          </p:cNvPr>
          <p:cNvPicPr>
            <a:picLocks noChangeAspect="1"/>
          </p:cNvPicPr>
          <p:nvPr/>
        </p:nvPicPr>
        <p:blipFill>
          <a:blip r:embed="rId4"/>
          <a:stretch>
            <a:fillRect/>
          </a:stretch>
        </p:blipFill>
        <p:spPr>
          <a:xfrm>
            <a:off x="7639046" y="2444939"/>
            <a:ext cx="1193254" cy="1096026"/>
          </a:xfrm>
          <a:prstGeom prst="rect">
            <a:avLst/>
          </a:prstGeom>
        </p:spPr>
      </p:pic>
      <p:sp>
        <p:nvSpPr>
          <p:cNvPr id="10" name="TextBox 9">
            <a:extLst>
              <a:ext uri="{FF2B5EF4-FFF2-40B4-BE49-F238E27FC236}">
                <a16:creationId xmlns:a16="http://schemas.microsoft.com/office/drawing/2014/main" id="{D0FF29B0-F1CE-8542-A1B0-143EFFBC08DF}"/>
              </a:ext>
            </a:extLst>
          </p:cNvPr>
          <p:cNvSpPr txBox="1"/>
          <p:nvPr/>
        </p:nvSpPr>
        <p:spPr>
          <a:xfrm>
            <a:off x="5809621" y="2641660"/>
            <a:ext cx="2158410" cy="276999"/>
          </a:xfrm>
          <a:prstGeom prst="rect">
            <a:avLst/>
          </a:prstGeom>
          <a:noFill/>
        </p:spPr>
        <p:txBody>
          <a:bodyPr wrap="square" rtlCol="0">
            <a:spAutoFit/>
          </a:bodyPr>
          <a:lstStyle/>
          <a:p>
            <a:r>
              <a:rPr lang="en-US" sz="1200" dirty="0">
                <a:solidFill>
                  <a:schemeClr val="bg1"/>
                </a:solidFill>
              </a:rPr>
              <a:t>Enemy-to-Hero collision</a:t>
            </a:r>
          </a:p>
        </p:txBody>
      </p:sp>
      <p:pic>
        <p:nvPicPr>
          <p:cNvPr id="12" name="Picture 11" descr="A purple and yellow object&#10;&#10;Description automatically generated">
            <a:extLst>
              <a:ext uri="{FF2B5EF4-FFF2-40B4-BE49-F238E27FC236}">
                <a16:creationId xmlns:a16="http://schemas.microsoft.com/office/drawing/2014/main" id="{85ED8B81-21F2-238E-E24C-A483BCD88999}"/>
              </a:ext>
            </a:extLst>
          </p:cNvPr>
          <p:cNvPicPr>
            <a:picLocks noChangeAspect="1"/>
          </p:cNvPicPr>
          <p:nvPr/>
        </p:nvPicPr>
        <p:blipFill>
          <a:blip r:embed="rId5"/>
          <a:stretch>
            <a:fillRect/>
          </a:stretch>
        </p:blipFill>
        <p:spPr>
          <a:xfrm>
            <a:off x="5809621" y="3579131"/>
            <a:ext cx="1295400" cy="1219200"/>
          </a:xfrm>
          <a:prstGeom prst="rect">
            <a:avLst/>
          </a:prstGeom>
        </p:spPr>
      </p:pic>
      <p:sp>
        <p:nvSpPr>
          <p:cNvPr id="13" name="TextBox 12">
            <a:extLst>
              <a:ext uri="{FF2B5EF4-FFF2-40B4-BE49-F238E27FC236}">
                <a16:creationId xmlns:a16="http://schemas.microsoft.com/office/drawing/2014/main" id="{CCFFF436-E930-DCA7-C474-5D211FC71F5B}"/>
              </a:ext>
            </a:extLst>
          </p:cNvPr>
          <p:cNvSpPr txBox="1"/>
          <p:nvPr/>
        </p:nvSpPr>
        <p:spPr>
          <a:xfrm>
            <a:off x="7268022" y="4099587"/>
            <a:ext cx="2158410" cy="276999"/>
          </a:xfrm>
          <a:prstGeom prst="rect">
            <a:avLst/>
          </a:prstGeom>
          <a:noFill/>
        </p:spPr>
        <p:txBody>
          <a:bodyPr wrap="square" rtlCol="0">
            <a:spAutoFit/>
          </a:bodyPr>
          <a:lstStyle/>
          <a:p>
            <a:r>
              <a:rPr lang="en-US" sz="1200" dirty="0">
                <a:solidFill>
                  <a:schemeClr val="bg1"/>
                </a:solidFill>
              </a:rPr>
              <a:t>Enemy-Screen collision</a:t>
            </a:r>
          </a:p>
        </p:txBody>
      </p:sp>
      <p:pic>
        <p:nvPicPr>
          <p:cNvPr id="15" name="Picture 14" descr="A screenshot of a video game&#10;&#10;Description automatically generated">
            <a:extLst>
              <a:ext uri="{FF2B5EF4-FFF2-40B4-BE49-F238E27FC236}">
                <a16:creationId xmlns:a16="http://schemas.microsoft.com/office/drawing/2014/main" id="{E8537DFE-8ECB-A59F-7670-FADBBA7DDF1A}"/>
              </a:ext>
            </a:extLst>
          </p:cNvPr>
          <p:cNvPicPr>
            <a:picLocks noChangeAspect="1"/>
          </p:cNvPicPr>
          <p:nvPr/>
        </p:nvPicPr>
        <p:blipFill rotWithShape="1">
          <a:blip r:embed="rId6"/>
          <a:srcRect l="4431" t="11572" r="25070" b="12567"/>
          <a:stretch/>
        </p:blipFill>
        <p:spPr>
          <a:xfrm>
            <a:off x="4152449" y="1181081"/>
            <a:ext cx="1018277" cy="480570"/>
          </a:xfrm>
          <a:prstGeom prst="rect">
            <a:avLst/>
          </a:prstGeom>
        </p:spPr>
      </p:pic>
    </p:spTree>
    <p:extLst>
      <p:ext uri="{BB962C8B-B14F-4D97-AF65-F5344CB8AC3E}">
        <p14:creationId xmlns:p14="http://schemas.microsoft.com/office/powerpoint/2010/main" val="261993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zh-CN" b="1" dirty="0">
                <a:solidFill>
                  <a:schemeClr val="lt1"/>
                </a:solidFill>
              </a:rPr>
              <a:t>S</a:t>
            </a:r>
            <a:r>
              <a:rPr lang="en-US" altLang="zh-CN" b="1" dirty="0" err="1">
                <a:solidFill>
                  <a:schemeClr val="lt1"/>
                </a:solidFill>
              </a:rPr>
              <a:t>oftware</a:t>
            </a:r>
            <a:r>
              <a:rPr lang="en-US" altLang="zh-CN" b="1" dirty="0">
                <a:solidFill>
                  <a:schemeClr val="lt1"/>
                </a:solidFill>
              </a:rPr>
              <a:t> Design – </a:t>
            </a:r>
            <a:r>
              <a:rPr lang="en-US" sz="2800" b="1" dirty="0" err="1">
                <a:solidFill>
                  <a:schemeClr val="bg1"/>
                </a:solidFill>
              </a:rPr>
              <a:t>Plane_</a:t>
            </a:r>
            <a:r>
              <a:rPr lang="en-US" b="1" dirty="0" err="1">
                <a:solidFill>
                  <a:schemeClr val="bg1"/>
                </a:solidFill>
              </a:rPr>
              <a:t>sprite</a:t>
            </a:r>
            <a:r>
              <a:rPr lang="en-US" sz="2800" b="1" dirty="0" err="1">
                <a:solidFill>
                  <a:schemeClr val="bg1"/>
                </a:solidFill>
              </a:rPr>
              <a:t>.py</a:t>
            </a:r>
            <a:r>
              <a:rPr lang="en-US" sz="2800" dirty="0">
                <a:solidFill>
                  <a:schemeClr val="bg1"/>
                </a:solidFill>
              </a:rPr>
              <a:t> </a:t>
            </a:r>
            <a:br>
              <a:rPr lang="en-US" sz="2800" dirty="0">
                <a:solidFill>
                  <a:schemeClr val="bg1"/>
                </a:solidFill>
              </a:rPr>
            </a:br>
            <a:endParaRPr b="1" dirty="0">
              <a:solidFill>
                <a:schemeClr val="lt1"/>
              </a:solidFill>
            </a:endParaRPr>
          </a:p>
        </p:txBody>
      </p:sp>
      <p:sp>
        <p:nvSpPr>
          <p:cNvPr id="79" name="Google Shape;79;p16"/>
          <p:cNvSpPr txBox="1">
            <a:spLocks noGrp="1"/>
          </p:cNvSpPr>
          <p:nvPr>
            <p:ph type="body" idx="1"/>
          </p:nvPr>
        </p:nvSpPr>
        <p:spPr>
          <a:xfrm>
            <a:off x="311699" y="1152474"/>
            <a:ext cx="8699779" cy="4280917"/>
          </a:xfrm>
          <a:prstGeom prst="rect">
            <a:avLst/>
          </a:prstGeom>
        </p:spPr>
        <p:txBody>
          <a:bodyPr spcFirstLastPara="1" wrap="square" lIns="91425" tIns="91425" rIns="91425" bIns="91425" anchor="t" anchorCtr="0">
            <a:normAutofit/>
          </a:bodyPr>
          <a:lstStyle/>
          <a:p>
            <a:pPr marL="114300" indent="0">
              <a:lnSpc>
                <a:spcPct val="150000"/>
              </a:lnSpc>
              <a:buClr>
                <a:schemeClr val="bg1"/>
              </a:buClr>
              <a:buNone/>
            </a:pPr>
            <a:r>
              <a:rPr lang="en-US" sz="1300" b="1" dirty="0">
                <a:solidFill>
                  <a:schemeClr val="bg1"/>
                </a:solidFill>
              </a:rPr>
              <a:t>- Hero Class</a:t>
            </a:r>
            <a:r>
              <a:rPr lang="en-US" sz="1300" dirty="0">
                <a:solidFill>
                  <a:schemeClr val="bg1"/>
                </a:solidFill>
              </a:rPr>
              <a:t>: Controlled by player input</a:t>
            </a:r>
          </a:p>
          <a:p>
            <a:pPr marL="114300" indent="0">
              <a:lnSpc>
                <a:spcPct val="150000"/>
              </a:lnSpc>
              <a:buClr>
                <a:schemeClr val="bg1"/>
              </a:buClr>
              <a:buNone/>
            </a:pPr>
            <a:r>
              <a:rPr lang="en-US" sz="1300" dirty="0">
                <a:solidFill>
                  <a:schemeClr val="bg1"/>
                </a:solidFill>
              </a:rPr>
              <a:t>	- Horizontal movement within screen boundaries</a:t>
            </a:r>
          </a:p>
          <a:p>
            <a:pPr marL="114300" indent="0">
              <a:lnSpc>
                <a:spcPct val="150000"/>
              </a:lnSpc>
              <a:buClr>
                <a:schemeClr val="bg1"/>
              </a:buClr>
              <a:buNone/>
            </a:pPr>
            <a:r>
              <a:rPr lang="en-US" sz="1300" dirty="0">
                <a:solidFill>
                  <a:schemeClr val="bg1"/>
                </a:solidFill>
              </a:rPr>
              <a:t>	- Bullet firing capability</a:t>
            </a:r>
          </a:p>
          <a:p>
            <a:pPr marL="114300" indent="0">
              <a:lnSpc>
                <a:spcPct val="150000"/>
              </a:lnSpc>
              <a:buClr>
                <a:schemeClr val="bg1"/>
              </a:buClr>
              <a:buNone/>
            </a:pPr>
            <a:r>
              <a:rPr lang="en-US" sz="1300" dirty="0">
                <a:solidFill>
                  <a:schemeClr val="bg1"/>
                </a:solidFill>
              </a:rPr>
              <a:t>	- Bullet sprite group management</a:t>
            </a:r>
          </a:p>
          <a:p>
            <a:pPr marL="114300" indent="0">
              <a:lnSpc>
                <a:spcPct val="150000"/>
              </a:lnSpc>
              <a:buClr>
                <a:schemeClr val="bg1"/>
              </a:buClr>
              <a:buNone/>
            </a:pPr>
            <a:r>
              <a:rPr lang="en-US" sz="1300" b="1" dirty="0">
                <a:solidFill>
                  <a:schemeClr val="bg1"/>
                </a:solidFill>
              </a:rPr>
              <a:t>- Enemy Class</a:t>
            </a:r>
            <a:r>
              <a:rPr lang="en-US" sz="1300" dirty="0">
                <a:solidFill>
                  <a:schemeClr val="bg1"/>
                </a:solidFill>
              </a:rPr>
              <a:t>: Random speed (1-3 pixels per frame)</a:t>
            </a:r>
          </a:p>
          <a:p>
            <a:pPr marL="114300" indent="0">
              <a:lnSpc>
                <a:spcPct val="150000"/>
              </a:lnSpc>
              <a:buClr>
                <a:schemeClr val="bg1"/>
              </a:buClr>
              <a:buNone/>
            </a:pPr>
            <a:r>
              <a:rPr lang="en-US" sz="1300" dirty="0">
                <a:solidFill>
                  <a:schemeClr val="bg1"/>
                </a:solidFill>
              </a:rPr>
              <a:t>	- Random horizontal starting position</a:t>
            </a:r>
          </a:p>
          <a:p>
            <a:pPr marL="114300" indent="0">
              <a:lnSpc>
                <a:spcPct val="150000"/>
              </a:lnSpc>
              <a:buClr>
                <a:schemeClr val="bg1"/>
              </a:buClr>
              <a:buNone/>
            </a:pPr>
            <a:r>
              <a:rPr lang="en-US" sz="1300" dirty="0">
                <a:solidFill>
                  <a:schemeClr val="bg1"/>
                </a:solidFill>
              </a:rPr>
              <a:t>	- Vertical downward movement</a:t>
            </a:r>
          </a:p>
          <a:p>
            <a:pPr marL="114300" indent="0">
              <a:lnSpc>
                <a:spcPct val="150000"/>
              </a:lnSpc>
              <a:buClr>
                <a:schemeClr val="bg1"/>
              </a:buClr>
              <a:buNone/>
            </a:pPr>
            <a:r>
              <a:rPr lang="en-US" sz="1300" dirty="0">
                <a:solidFill>
                  <a:schemeClr val="bg1"/>
                </a:solidFill>
              </a:rPr>
              <a:t>	- Explosion creation on destruction</a:t>
            </a:r>
          </a:p>
          <a:p>
            <a:pPr marL="114300" indent="0">
              <a:lnSpc>
                <a:spcPct val="150000"/>
              </a:lnSpc>
              <a:buClr>
                <a:schemeClr val="bg1"/>
              </a:buClr>
              <a:buNone/>
            </a:pPr>
            <a:r>
              <a:rPr lang="en-US" sz="1300" b="1" dirty="0">
                <a:solidFill>
                  <a:schemeClr val="bg1"/>
                </a:solidFill>
              </a:rPr>
              <a:t>- Bullet Class</a:t>
            </a:r>
            <a:r>
              <a:rPr lang="en-US" sz="1300" dirty="0">
                <a:solidFill>
                  <a:schemeClr val="bg1"/>
                </a:solidFill>
              </a:rPr>
              <a:t>: Upward vertical movement (-2 pixels per frame)</a:t>
            </a:r>
          </a:p>
          <a:p>
            <a:pPr marL="114300" indent="0">
              <a:lnSpc>
                <a:spcPct val="150000"/>
              </a:lnSpc>
              <a:buClr>
                <a:schemeClr val="bg1"/>
              </a:buClr>
              <a:buNone/>
            </a:pPr>
            <a:r>
              <a:rPr lang="en-US" sz="1300" dirty="0">
                <a:solidFill>
                  <a:schemeClr val="bg1"/>
                </a:solidFill>
              </a:rPr>
              <a:t>	- Auto-destruction when leaving screen</a:t>
            </a:r>
          </a:p>
          <a:p>
            <a:pPr marL="114300" indent="0">
              <a:lnSpc>
                <a:spcPct val="150000"/>
              </a:lnSpc>
              <a:buClr>
                <a:schemeClr val="bg1"/>
              </a:buClr>
              <a:buNone/>
            </a:pPr>
            <a:r>
              <a:rPr lang="en-US" sz="1300" dirty="0">
                <a:solidFill>
                  <a:schemeClr val="bg1"/>
                </a:solidFill>
              </a:rPr>
              <a:t>	- Collision detection with enemies</a:t>
            </a:r>
          </a:p>
          <a:p>
            <a:pPr>
              <a:buClr>
                <a:schemeClr val="bg1"/>
              </a:buClr>
              <a:buFont typeface="Arial" panose="020B0604020202020204" pitchFamily="34" charset="0"/>
              <a:buChar char="•"/>
            </a:pPr>
            <a:endParaRPr lang="en-US" dirty="0">
              <a:solidFill>
                <a:schemeClr val="bg1"/>
              </a:solidFill>
            </a:endParaRPr>
          </a:p>
          <a:p>
            <a:pPr marL="0" indent="0">
              <a:spcAft>
                <a:spcPts val="1200"/>
              </a:spcAft>
              <a:buNone/>
            </a:pPr>
            <a:endParaRPr lang="en-US" dirty="0">
              <a:solidFill>
                <a:schemeClr val="bg1"/>
              </a:solidFill>
            </a:endParaRPr>
          </a:p>
        </p:txBody>
      </p:sp>
      <p:pic>
        <p:nvPicPr>
          <p:cNvPr id="2" name="Game clip.mov">
            <a:hlinkClick r:id="" action="ppaction://media"/>
            <a:extLst>
              <a:ext uri="{FF2B5EF4-FFF2-40B4-BE49-F238E27FC236}">
                <a16:creationId xmlns:a16="http://schemas.microsoft.com/office/drawing/2014/main" id="{838168D4-258F-F4A8-1E8A-3BF047D4DBF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72" t="-17" r="3483" b="-2"/>
          <a:stretch/>
        </p:blipFill>
        <p:spPr>
          <a:xfrm>
            <a:off x="5989320" y="445025"/>
            <a:ext cx="2842980" cy="4380975"/>
          </a:xfrm>
          <a:prstGeom prst="rect">
            <a:avLst/>
          </a:prstGeom>
        </p:spPr>
      </p:pic>
    </p:spTree>
    <p:extLst>
      <p:ext uri="{BB962C8B-B14F-4D97-AF65-F5344CB8AC3E}">
        <p14:creationId xmlns:p14="http://schemas.microsoft.com/office/powerpoint/2010/main" val="879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77078"/>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400" b="1" dirty="0">
                <a:solidFill>
                  <a:schemeClr val="lt1"/>
                </a:solidFill>
              </a:rPr>
              <a:t>Hardware Design Diagram</a:t>
            </a:r>
            <a:endParaRPr sz="2400" b="1" dirty="0">
              <a:solidFill>
                <a:schemeClr val="lt1"/>
              </a:solidFill>
            </a:endParaRPr>
          </a:p>
        </p:txBody>
      </p:sp>
      <p:pic>
        <p:nvPicPr>
          <p:cNvPr id="3" name="Picture 2" descr="A circuit board with wires and a speaker&#10;&#10;Description automatically generated">
            <a:extLst>
              <a:ext uri="{FF2B5EF4-FFF2-40B4-BE49-F238E27FC236}">
                <a16:creationId xmlns:a16="http://schemas.microsoft.com/office/drawing/2014/main" id="{5EB199D4-6B6E-70CB-28FA-C934527199DE}"/>
              </a:ext>
            </a:extLst>
          </p:cNvPr>
          <p:cNvPicPr>
            <a:picLocks noChangeAspect="1"/>
          </p:cNvPicPr>
          <p:nvPr/>
        </p:nvPicPr>
        <p:blipFill rotWithShape="1">
          <a:blip r:embed="rId3"/>
          <a:srcRect l="3487" r="6904"/>
          <a:stretch/>
        </p:blipFill>
        <p:spPr>
          <a:xfrm rot="5400000">
            <a:off x="4852869" y="830240"/>
            <a:ext cx="4332593" cy="3626269"/>
          </a:xfrm>
          <a:prstGeom prst="rect">
            <a:avLst/>
          </a:prstGeom>
        </p:spPr>
      </p:pic>
      <p:pic>
        <p:nvPicPr>
          <p:cNvPr id="4" name="Google Shape;92;p18" title="Screenshot 2025-03-06 at 10.54.13 PM.png">
            <a:extLst>
              <a:ext uri="{FF2B5EF4-FFF2-40B4-BE49-F238E27FC236}">
                <a16:creationId xmlns:a16="http://schemas.microsoft.com/office/drawing/2014/main" id="{ACC9630D-9749-35DB-E561-D648E8F31DC2}"/>
              </a:ext>
            </a:extLst>
          </p:cNvPr>
          <p:cNvPicPr preferRelativeResize="0"/>
          <p:nvPr/>
        </p:nvPicPr>
        <p:blipFill rotWithShape="1">
          <a:blip r:embed="rId4">
            <a:alphaModFix/>
          </a:blip>
          <a:srcRect l="11263" r="8453"/>
          <a:stretch/>
        </p:blipFill>
        <p:spPr>
          <a:xfrm rot="-5400000">
            <a:off x="718655" y="567596"/>
            <a:ext cx="3910347" cy="4724256"/>
          </a:xfrm>
          <a:prstGeom prst="rect">
            <a:avLst/>
          </a:prstGeom>
          <a:noFill/>
          <a:ln>
            <a:noFill/>
          </a:ln>
        </p:spPr>
      </p:pic>
    </p:spTree>
    <p:extLst>
      <p:ext uri="{BB962C8B-B14F-4D97-AF65-F5344CB8AC3E}">
        <p14:creationId xmlns:p14="http://schemas.microsoft.com/office/powerpoint/2010/main" val="2616074724"/>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2195</TotalTime>
  <Words>1117</Words>
  <Application>Microsoft Macintosh PowerPoint</Application>
  <PresentationFormat>On-screen Show (16:9)</PresentationFormat>
  <Paragraphs>155</Paragraphs>
  <Slides>19</Slides>
  <Notes>19</Notes>
  <HiddenSlides>0</HiddenSlides>
  <MMClips>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Proxima Nova</vt:lpstr>
      <vt:lpstr>Spearmint</vt:lpstr>
      <vt:lpstr>Final Project Presentation</vt:lpstr>
      <vt:lpstr>Project Aim</vt:lpstr>
      <vt:lpstr>Project Introduction</vt:lpstr>
      <vt:lpstr>Project Design Overview (SW/HW)</vt:lpstr>
      <vt:lpstr>Software Design – Gather Resource</vt:lpstr>
      <vt:lpstr>Software Design – Plane_main.py:   </vt:lpstr>
      <vt:lpstr>Software Design – Plane_main.py  </vt:lpstr>
      <vt:lpstr>Software Design – Plane_sprite.py  </vt:lpstr>
      <vt:lpstr>Hardware Design Diagram</vt:lpstr>
      <vt:lpstr>Hardware components</vt:lpstr>
      <vt:lpstr>Pin layout diagram</vt:lpstr>
      <vt:lpstr>Demo</vt:lpstr>
      <vt:lpstr>Challenges</vt:lpstr>
      <vt:lpstr>Future Improvement</vt:lpstr>
      <vt:lpstr>Interesting Discoveries</vt:lpstr>
      <vt:lpstr>Software Design – Plane_sprite.py:   </vt:lpstr>
      <vt:lpstr>Reliability</vt:lpstr>
      <vt:lpstr>Audio Signal Path</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EEP 522  Final Project Presentation</dc:title>
  <cp:lastModifiedBy>Yi-Ru Lin</cp:lastModifiedBy>
  <cp:revision>16</cp:revision>
  <dcterms:modified xsi:type="dcterms:W3CDTF">2025-03-26T05:50:51Z</dcterms:modified>
</cp:coreProperties>
</file>